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84DD04BE-C43C-4433-8544-133C52C486B7}" type="datetimeFigureOut">
              <a:rPr lang="en-GB" smtClean="0"/>
              <a:t>09/07/2019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EE9A0A82-E15A-4F40-BD59-B16CED140A3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756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AB45-BE31-423E-8859-25A9B0995705}" type="datetimeFigureOut">
              <a:rPr lang="en-GB" smtClean="0"/>
              <a:t>09/07/2019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01B75-284D-4D1E-A1DF-E2DE67E8A5C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5141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AB45-BE31-423E-8859-25A9B0995705}" type="datetimeFigureOut">
              <a:rPr lang="en-GB" smtClean="0"/>
              <a:t>09/07/2019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01B75-284D-4D1E-A1DF-E2DE67E8A5C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2790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AB45-BE31-423E-8859-25A9B0995705}" type="datetimeFigureOut">
              <a:rPr lang="en-GB" smtClean="0"/>
              <a:t>09/07/2019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01B75-284D-4D1E-A1DF-E2DE67E8A5C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0285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AB45-BE31-423E-8859-25A9B0995705}" type="datetimeFigureOut">
              <a:rPr lang="en-GB" smtClean="0"/>
              <a:t>09/07/2019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01B75-284D-4D1E-A1DF-E2DE67E8A5C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9144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AB45-BE31-423E-8859-25A9B0995705}" type="datetimeFigureOut">
              <a:rPr lang="en-GB" smtClean="0"/>
              <a:t>09/07/2019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01B75-284D-4D1E-A1DF-E2DE67E8A5C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9443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AB45-BE31-423E-8859-25A9B0995705}" type="datetimeFigureOut">
              <a:rPr lang="en-GB" smtClean="0"/>
              <a:t>09/07/2019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01B75-284D-4D1E-A1DF-E2DE67E8A5C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8834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AB45-BE31-423E-8859-25A9B0995705}" type="datetimeFigureOut">
              <a:rPr lang="en-GB" smtClean="0"/>
              <a:t>09/07/2019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01B75-284D-4D1E-A1DF-E2DE67E8A5C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4487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AB45-BE31-423E-8859-25A9B0995705}" type="datetimeFigureOut">
              <a:rPr lang="en-GB" smtClean="0"/>
              <a:t>09/07/2019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01B75-284D-4D1E-A1DF-E2DE67E8A5C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4822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AB45-BE31-423E-8859-25A9B0995705}" type="datetimeFigureOut">
              <a:rPr lang="en-GB" smtClean="0"/>
              <a:t>09/07/2019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01B75-284D-4D1E-A1DF-E2DE67E8A5C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2397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AB45-BE31-423E-8859-25A9B0995705}" type="datetimeFigureOut">
              <a:rPr lang="en-GB" smtClean="0"/>
              <a:t>09/07/2019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01B75-284D-4D1E-A1DF-E2DE67E8A5C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0397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AB45-BE31-423E-8859-25A9B0995705}" type="datetimeFigureOut">
              <a:rPr lang="en-GB" smtClean="0"/>
              <a:t>09/07/2019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01B75-284D-4D1E-A1DF-E2DE67E8A5C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8800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3AB45-BE31-423E-8859-25A9B0995705}" type="datetimeFigureOut">
              <a:rPr lang="en-GB" smtClean="0"/>
              <a:t>09/07/2019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01B75-284D-4D1E-A1DF-E2DE67E8A5C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1310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99" y="1946276"/>
            <a:ext cx="10489721" cy="1655762"/>
          </a:xfrm>
        </p:spPr>
        <p:txBody>
          <a:bodyPr>
            <a:normAutofit fontScale="90000"/>
          </a:bodyPr>
          <a:lstStyle/>
          <a:p>
            <a:br>
              <a:rPr lang="en-GB" dirty="0">
                <a:latin typeface="Arial Rounded MT Bold" panose="020F0704030504030204" pitchFamily="34" charset="0"/>
              </a:rPr>
            </a:br>
            <a:br>
              <a:rPr lang="en-GB" dirty="0">
                <a:latin typeface="Arial Rounded MT Bold" panose="020F0704030504030204" pitchFamily="34" charset="0"/>
              </a:rPr>
            </a:br>
            <a:br>
              <a:rPr lang="en-GB" dirty="0">
                <a:latin typeface="Arial Rounded MT Bold" panose="020F0704030504030204" pitchFamily="34" charset="0"/>
              </a:rPr>
            </a:br>
            <a:br>
              <a:rPr lang="en-GB" dirty="0">
                <a:latin typeface="Arial Rounded MT Bold" panose="020F0704030504030204" pitchFamily="34" charset="0"/>
              </a:rPr>
            </a:br>
            <a:br>
              <a:rPr lang="en-GB" dirty="0">
                <a:latin typeface="Arial Rounded MT Bold" panose="020F0704030504030204" pitchFamily="34" charset="0"/>
              </a:rPr>
            </a:br>
            <a:br>
              <a:rPr lang="en-GB" dirty="0">
                <a:latin typeface="Arial Rounded MT Bold" panose="020F0704030504030204" pitchFamily="34" charset="0"/>
              </a:rPr>
            </a:br>
            <a:br>
              <a:rPr lang="en-GB" dirty="0">
                <a:latin typeface="Arial Rounded MT Bold" panose="020F0704030504030204" pitchFamily="34" charset="0"/>
              </a:rPr>
            </a:br>
            <a:br>
              <a:rPr lang="en-GB" dirty="0">
                <a:latin typeface="Arial Rounded MT Bold" panose="020F0704030504030204" pitchFamily="34" charset="0"/>
              </a:rPr>
            </a:br>
            <a:br>
              <a:rPr lang="en-GB" dirty="0">
                <a:latin typeface="Arial Rounded MT Bold" panose="020F0704030504030204" pitchFamily="34" charset="0"/>
              </a:rPr>
            </a:br>
            <a:br>
              <a:rPr lang="en-GB" dirty="0">
                <a:latin typeface="Arial Rounded MT Bold" panose="020F0704030504030204" pitchFamily="34" charset="0"/>
              </a:rPr>
            </a:br>
            <a:br>
              <a:rPr lang="en-GB" dirty="0">
                <a:latin typeface="Arial Rounded MT Bold" panose="020F0704030504030204" pitchFamily="34" charset="0"/>
              </a:rPr>
            </a:br>
            <a:br>
              <a:rPr lang="en-GB" dirty="0">
                <a:latin typeface="Arial Rounded MT Bold" panose="020F0704030504030204" pitchFamily="34" charset="0"/>
              </a:rPr>
            </a:br>
            <a:br>
              <a:rPr lang="en-GB" dirty="0">
                <a:latin typeface="Arial Rounded MT Bold" panose="020F0704030504030204" pitchFamily="34" charset="0"/>
              </a:rPr>
            </a:br>
            <a:br>
              <a:rPr lang="en-GB" dirty="0">
                <a:latin typeface="Arial Rounded MT Bold" panose="020F0704030504030204" pitchFamily="34" charset="0"/>
              </a:rPr>
            </a:br>
            <a:br>
              <a:rPr lang="en-GB" sz="5300" dirty="0">
                <a:latin typeface="Arial Rounded MT Bold" panose="020F0704030504030204" pitchFamily="34" charset="0"/>
              </a:rPr>
            </a:br>
            <a:br>
              <a:rPr lang="en-GB" dirty="0">
                <a:latin typeface="Arial Rounded MT Bold" panose="020F0704030504030204" pitchFamily="34" charset="0"/>
              </a:rPr>
            </a:br>
            <a:r>
              <a:rPr lang="en-GB" sz="4400" dirty="0">
                <a:latin typeface="Arial Rounded MT Bold" panose="020F0704030504030204" pitchFamily="34" charset="0"/>
              </a:rPr>
              <a:t>Supporting the development of </a:t>
            </a:r>
            <a:br>
              <a:rPr lang="en-GB" sz="4400" dirty="0">
                <a:latin typeface="Arial Rounded MT Bold" panose="020F0704030504030204" pitchFamily="34" charset="0"/>
              </a:rPr>
            </a:br>
            <a:r>
              <a:rPr lang="en-GB" sz="4400" dirty="0">
                <a:latin typeface="Arial Rounded MT Bold" panose="020F0704030504030204" pitchFamily="34" charset="0"/>
              </a:rPr>
              <a:t>strategies for business and communities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GB" b="1" dirty="0"/>
          </a:p>
          <a:p>
            <a:endParaRPr lang="en-GB" b="1" dirty="0"/>
          </a:p>
          <a:p>
            <a:r>
              <a:rPr lang="en-GB" b="1" dirty="0">
                <a:latin typeface="Arial Rounded MT Bold" panose="020F0704030504030204" pitchFamily="34" charset="0"/>
              </a:rPr>
              <a:t>Chris Kolek</a:t>
            </a:r>
          </a:p>
          <a:p>
            <a:r>
              <a:rPr lang="en-GB" b="1" dirty="0">
                <a:latin typeface="Arial Rounded MT Bold" panose="020F0704030504030204" pitchFamily="34" charset="0"/>
              </a:rPr>
              <a:t>10 July 2019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000" y="5486910"/>
            <a:ext cx="2088000" cy="72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917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A0405-66F3-4348-B01D-27FBD9837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 Rounded MT Bold" panose="020F0704030504030204" pitchFamily="34" charset="0"/>
              </a:rPr>
              <a:t>20 Years Ago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BDFAC-13AB-44C5-93C2-7874B6A63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latin typeface="Arial Rounded MT Bold" panose="020F0704030504030204" pitchFamily="34" charset="0"/>
              </a:rPr>
              <a:t>Market Towns…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 ‘play a critical role in helping rural communities to thrive and in regenerating deprived areas’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‘provide an important commercial and leisure focus for a rural hinterland, especially in areas that have suffered from the decline of agriculture, mining, textiles or other industries’</a:t>
            </a:r>
          </a:p>
          <a:p>
            <a:pPr marL="0" indent="0">
              <a:buNone/>
            </a:pPr>
            <a:r>
              <a:rPr lang="en-GB" sz="2000" dirty="0">
                <a:latin typeface="Arial Rounded MT Bold" panose="020F0704030504030204" pitchFamily="34" charset="0"/>
              </a:rPr>
              <a:t>Rural White Paper, November 2000.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BBCA5A-A6B5-462A-8B9A-6B8F6BE4E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4345" y="5451476"/>
            <a:ext cx="2091109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612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A0405-66F3-4348-B01D-27FBD9837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 Rounded MT Bold" panose="020F0704030504030204" pitchFamily="34" charset="0"/>
              </a:rPr>
              <a:t>Drivers of change in 2000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BDFAC-13AB-44C5-93C2-7874B6A63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Arial Rounded MT Bold" panose="020F0704030504030204" pitchFamily="34" charset="0"/>
              </a:rPr>
              <a:t>Increasing centralisation of services to larger towns and cities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Growing competition from edge-of-town and out-of-town supermarkets and retail parks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Emergence of internet-based services as a potential threat to traditional high street services</a:t>
            </a:r>
          </a:p>
          <a:p>
            <a:pPr marL="0" indent="0">
              <a:buNone/>
            </a:pPr>
            <a:endParaRPr lang="en-GB" dirty="0">
              <a:latin typeface="Arial Rounded MT Bold" panose="020F07040305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BBCA5A-A6B5-462A-8B9A-6B8F6BE4E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4345" y="5451476"/>
            <a:ext cx="2091109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120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A0405-66F3-4348-B01D-27FBD9837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 Rounded MT Bold" panose="020F0704030504030204" pitchFamily="34" charset="0"/>
              </a:rPr>
              <a:t>Vision for market towns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BDFAC-13AB-44C5-93C2-7874B6A63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Arial Rounded MT Bold" panose="020F0704030504030204" pitchFamily="34" charset="0"/>
              </a:rPr>
              <a:t>A focus for economic development and regeneration;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A centre meeting people’s needs for access to a wide range of retail, professional and public services;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A focus for properly planned and coordinated public transport;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Distinctive places to live with potential to be centres of cultural activity.</a:t>
            </a:r>
          </a:p>
          <a:p>
            <a:pPr marL="0" indent="0">
              <a:buNone/>
            </a:pPr>
            <a:endParaRPr lang="en-GB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Arial Rounded MT Bold" panose="020F0704030504030204" pitchFamily="34" charset="0"/>
              </a:rPr>
              <a:t>Rural White Paper, November 2000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BBCA5A-A6B5-462A-8B9A-6B8F6BE4E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4345" y="5451476"/>
            <a:ext cx="2091109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785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A0405-66F3-4348-B01D-27FBD9837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 Rounded MT Bold" panose="020F0704030504030204" pitchFamily="34" charset="0"/>
              </a:rPr>
              <a:t>Market Towns Initiative - positives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BDFAC-13AB-44C5-93C2-7874B6A63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latin typeface="Arial Rounded MT Bold" panose="020F0704030504030204" pitchFamily="34" charset="0"/>
              </a:rPr>
              <a:t>Evaluations identified: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Increased partnership working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Additional investment in the towns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Building increased community capacity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Improvements in effectiveness of governance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Improvements in project delivery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Community engagement in the planning</a:t>
            </a:r>
          </a:p>
          <a:p>
            <a:endParaRPr lang="en-GB" dirty="0">
              <a:latin typeface="Arial Rounded MT Bold" panose="020F0704030504030204" pitchFamily="34" charset="0"/>
            </a:endParaRPr>
          </a:p>
          <a:p>
            <a:endParaRPr lang="en-GB" dirty="0">
              <a:latin typeface="Arial Rounded MT Bold" panose="020F07040305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BBCA5A-A6B5-462A-8B9A-6B8F6BE4E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4345" y="5451476"/>
            <a:ext cx="2091109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345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A0405-66F3-4348-B01D-27FBD9837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 Rounded MT Bold" panose="020F0704030504030204" pitchFamily="34" charset="0"/>
              </a:rPr>
              <a:t>Market Towns Initiative - negatives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BDFAC-13AB-44C5-93C2-7874B6A63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latin typeface="Arial Rounded MT Bold" panose="020F0704030504030204" pitchFamily="34" charset="0"/>
              </a:rPr>
              <a:t>Evaluations identified: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Strong dependence on central and local government funding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Some reluctancy from businesses to engage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Some requirements criticised as being overly prescriptive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Short-term nature of the funding and difficulty identifying suitable succession strategies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Lacking strategic importance and impact</a:t>
            </a:r>
          </a:p>
          <a:p>
            <a:endParaRPr lang="en-GB" dirty="0">
              <a:latin typeface="Arial Rounded MT Bold" panose="020F07040305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BBCA5A-A6B5-462A-8B9A-6B8F6BE4E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4345" y="5451476"/>
            <a:ext cx="2091109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427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A0405-66F3-4348-B01D-27FBD9837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 Rounded MT Bold" panose="020F0704030504030204" pitchFamily="34" charset="0"/>
              </a:rPr>
              <a:t>Drivers of change in 2010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BDFAC-13AB-44C5-93C2-7874B6A63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latin typeface="Arial Rounded MT Bold" panose="020F0704030504030204" pitchFamily="34" charset="0"/>
              </a:rPr>
              <a:t>Financial crisis has a profound impact including: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Reduced public spending affects services and investment in towns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Squeezed household budgets affect consumer spending in the towns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Shops and businesses in towns close as competition from discounters and online retailers continues to grow</a:t>
            </a:r>
          </a:p>
          <a:p>
            <a:endParaRPr lang="en-GB" dirty="0">
              <a:latin typeface="Arial Rounded MT Bold" panose="020F0704030504030204" pitchFamily="34" charset="0"/>
            </a:endParaRPr>
          </a:p>
          <a:p>
            <a:endParaRPr lang="en-GB" dirty="0">
              <a:latin typeface="Arial Rounded MT Bold" panose="020F07040305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BBCA5A-A6B5-462A-8B9A-6B8F6BE4E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4345" y="5451476"/>
            <a:ext cx="2091109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071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A0405-66F3-4348-B01D-27FBD9837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 Rounded MT Bold" panose="020F0704030504030204" pitchFamily="34" charset="0"/>
              </a:rPr>
              <a:t>Portas Review 2011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BDFAC-13AB-44C5-93C2-7874B6A63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latin typeface="Arial Rounded MT Bold" panose="020F0704030504030204" pitchFamily="34" charset="0"/>
              </a:rPr>
              <a:t>28 recommendations including: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Need ‘Town Teams’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Make business rates work better for business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Make it easier to change use of key properties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Disincentives to landlords who leave properties empty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Inclusion of the high street in Neighbourhood Plans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Run a number of ‘High Street Pilots’</a:t>
            </a:r>
          </a:p>
          <a:p>
            <a:endParaRPr lang="en-GB" dirty="0">
              <a:latin typeface="Arial Rounded MT Bold" panose="020F0704030504030204" pitchFamily="34" charset="0"/>
            </a:endParaRPr>
          </a:p>
          <a:p>
            <a:endParaRPr lang="en-GB" dirty="0">
              <a:latin typeface="Arial Rounded MT Bold" panose="020F0704030504030204" pitchFamily="34" charset="0"/>
            </a:endParaRPr>
          </a:p>
          <a:p>
            <a:endParaRPr lang="en-GB" dirty="0">
              <a:latin typeface="Arial Rounded MT Bold" panose="020F0704030504030204" pitchFamily="34" charset="0"/>
            </a:endParaRPr>
          </a:p>
          <a:p>
            <a:endParaRPr lang="en-GB" dirty="0">
              <a:latin typeface="Arial Rounded MT Bold" panose="020F07040305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BBCA5A-A6B5-462A-8B9A-6B8F6BE4E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4345" y="5451476"/>
            <a:ext cx="2091109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497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A0405-66F3-4348-B01D-27FBD9837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 Rounded MT Bold" panose="020F0704030504030204" pitchFamily="34" charset="0"/>
              </a:rPr>
              <a:t>Business Improvement Districts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BDFAC-13AB-44C5-93C2-7874B6A63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00" y="1794510"/>
            <a:ext cx="3102954" cy="43824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latin typeface="Arial Rounded MT Bold" panose="020F0704030504030204" pitchFamily="34" charset="0"/>
              </a:rPr>
              <a:t>Over 300 BIDs established in UK and rising by about 25 per year.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BBCA5A-A6B5-462A-8B9A-6B8F6BE4E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4345" y="5451476"/>
            <a:ext cx="2091109" cy="725487"/>
          </a:xfrm>
          <a:prstGeom prst="rect">
            <a:avLst/>
          </a:prstGeom>
        </p:spPr>
      </p:pic>
      <p:pic>
        <p:nvPicPr>
          <p:cNvPr id="6" name="Picture 5" descr="A screenshot of a map&#10;&#10;Description automatically generated">
            <a:extLst>
              <a:ext uri="{FF2B5EF4-FFF2-40B4-BE49-F238E27FC236}">
                <a16:creationId xmlns:a16="http://schemas.microsoft.com/office/drawing/2014/main" id="{BCF2A336-AF18-4B28-8474-5C5C373FE1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6" t="8000" b="3833"/>
          <a:stretch/>
        </p:blipFill>
        <p:spPr>
          <a:xfrm>
            <a:off x="983697" y="1605533"/>
            <a:ext cx="6685833" cy="488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036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A0405-66F3-4348-B01D-27FBD9837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 Rounded MT Bold" panose="020F0704030504030204" pitchFamily="34" charset="0"/>
              </a:rPr>
              <a:t>Compulsory v voluntary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BDFAC-13AB-44C5-93C2-7874B6A63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>
              <a:latin typeface="Arial Rounded MT Bold" panose="020F0704030504030204" pitchFamily="34" charset="0"/>
            </a:endParaRPr>
          </a:p>
          <a:p>
            <a:endParaRPr lang="en-GB" dirty="0">
              <a:latin typeface="Arial Rounded MT Bold" panose="020F07040305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BBCA5A-A6B5-462A-8B9A-6B8F6BE4E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4345" y="5451476"/>
            <a:ext cx="2091109" cy="725487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A640D7F-1A7B-433C-B46C-8551FE6F50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910969"/>
              </p:ext>
            </p:extLst>
          </p:nvPr>
        </p:nvGraphicFramePr>
        <p:xfrm>
          <a:off x="815788" y="1524000"/>
          <a:ext cx="10049436" cy="379254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5024718">
                  <a:extLst>
                    <a:ext uri="{9D8B030D-6E8A-4147-A177-3AD203B41FA5}">
                      <a16:colId xmlns:a16="http://schemas.microsoft.com/office/drawing/2014/main" val="452403028"/>
                    </a:ext>
                  </a:extLst>
                </a:gridCol>
                <a:gridCol w="5024718">
                  <a:extLst>
                    <a:ext uri="{9D8B030D-6E8A-4147-A177-3AD203B41FA5}">
                      <a16:colId xmlns:a16="http://schemas.microsoft.com/office/drawing/2014/main" val="486468216"/>
                    </a:ext>
                  </a:extLst>
                </a:gridCol>
              </a:tblGrid>
              <a:tr h="379254">
                <a:tc>
                  <a:txBody>
                    <a:bodyPr/>
                    <a:lstStyle/>
                    <a:p>
                      <a:r>
                        <a:rPr lang="en-GB" dirty="0"/>
                        <a:t>Compulsory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Voluntary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107803"/>
                  </a:ext>
                </a:extLst>
              </a:tr>
              <a:tr h="379254">
                <a:tc>
                  <a:txBody>
                    <a:bodyPr/>
                    <a:lstStyle/>
                    <a:p>
                      <a:r>
                        <a:rPr lang="en-GB" dirty="0"/>
                        <a:t>Certainty of budget helps project planning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Financial contributions are by choice only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713042"/>
                  </a:ext>
                </a:extLst>
              </a:tr>
              <a:tr h="379254">
                <a:tc>
                  <a:txBody>
                    <a:bodyPr/>
                    <a:lstStyle/>
                    <a:p>
                      <a:r>
                        <a:rPr lang="en-GB" dirty="0"/>
                        <a:t>Not dependent on government funding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Normally less controversial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753012"/>
                  </a:ext>
                </a:extLst>
              </a:tr>
              <a:tr h="379254">
                <a:tc>
                  <a:txBody>
                    <a:bodyPr/>
                    <a:lstStyle/>
                    <a:p>
                      <a:r>
                        <a:rPr lang="en-GB" dirty="0"/>
                        <a:t>Most businesses have financial stake in its success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Greater freedom to change its priorities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850305"/>
                  </a:ext>
                </a:extLst>
              </a:tr>
              <a:tr h="379254">
                <a:tc>
                  <a:txBody>
                    <a:bodyPr/>
                    <a:lstStyle/>
                    <a:p>
                      <a:r>
                        <a:rPr lang="en-GB" dirty="0"/>
                        <a:t>Underpinned by democratic mandate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Often engage a wider area and community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659590"/>
                  </a:ext>
                </a:extLst>
              </a:tr>
              <a:tr h="379254">
                <a:tc>
                  <a:txBody>
                    <a:bodyPr/>
                    <a:lstStyle/>
                    <a:p>
                      <a:r>
                        <a:rPr lang="en-GB" dirty="0"/>
                        <a:t>Accountable at ballot 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May need to be more innovative to survive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767707"/>
                  </a:ext>
                </a:extLst>
              </a:tr>
              <a:tr h="379254">
                <a:tc>
                  <a:txBody>
                    <a:bodyPr/>
                    <a:lstStyle/>
                    <a:p>
                      <a:r>
                        <a:rPr lang="en-GB" dirty="0"/>
                        <a:t>BUT…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BUT…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728327"/>
                  </a:ext>
                </a:extLst>
              </a:tr>
              <a:tr h="379254">
                <a:tc>
                  <a:txBody>
                    <a:bodyPr/>
                    <a:lstStyle/>
                    <a:p>
                      <a:r>
                        <a:rPr lang="en-GB" dirty="0"/>
                        <a:t>Contentious due to the compulsory levy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Greater requirement for external funding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434483"/>
                  </a:ext>
                </a:extLst>
              </a:tr>
              <a:tr h="379254">
                <a:tc>
                  <a:txBody>
                    <a:bodyPr/>
                    <a:lstStyle/>
                    <a:p>
                      <a:r>
                        <a:rPr lang="en-GB" dirty="0"/>
                        <a:t>No opt out for levy payers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Fewer businesses will have a financial stake in 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872567"/>
                  </a:ext>
                </a:extLst>
              </a:tr>
              <a:tr h="379254">
                <a:tc>
                  <a:txBody>
                    <a:bodyPr/>
                    <a:lstStyle/>
                    <a:p>
                      <a:r>
                        <a:rPr lang="en-GB" dirty="0"/>
                        <a:t>Governance could be better regulated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Usually only accountable to its membership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5968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1628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A0405-66F3-4348-B01D-27FBD9837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 Rounded MT Bold" panose="020F0704030504030204" pitchFamily="34" charset="0"/>
              </a:rPr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BDFAC-13AB-44C5-93C2-7874B6A63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Arial Rounded MT Bold" panose="020F0704030504030204" pitchFamily="34" charset="0"/>
              </a:rPr>
              <a:t>After 20 years of initiatives we are still learning how to get the best from our towns.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Our towns need investment from both the public and private sectors.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There is no single model approach, as each has its own pros and cons.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But in all cases, towns can be more effective if they receive the right support and work together.</a:t>
            </a:r>
          </a:p>
          <a:p>
            <a:pPr marL="0" indent="0">
              <a:buNone/>
            </a:pPr>
            <a:endParaRPr lang="en-GB" dirty="0">
              <a:latin typeface="Arial Rounded MT Bold" panose="020F07040305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BBCA5A-A6B5-462A-8B9A-6B8F6BE4E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4345" y="5451476"/>
            <a:ext cx="2091109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518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759</TotalTime>
  <Words>530</Words>
  <Application>Microsoft Office PowerPoint</Application>
  <PresentationFormat>Widescreen</PresentationFormat>
  <Paragraphs>79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Arial Rounded MT Bold</vt:lpstr>
      <vt:lpstr>Calibri</vt:lpstr>
      <vt:lpstr>Calibri Light</vt:lpstr>
      <vt:lpstr>Office Theme</vt:lpstr>
      <vt:lpstr>                Supporting the development of  strategies for business and communities</vt:lpstr>
      <vt:lpstr>20 Years Ago</vt:lpstr>
      <vt:lpstr>Drivers of change in 2000</vt:lpstr>
      <vt:lpstr>Vision for market towns</vt:lpstr>
      <vt:lpstr>Market Towns Initiative - positives </vt:lpstr>
      <vt:lpstr>Market Towns Initiative - negatives </vt:lpstr>
      <vt:lpstr>Drivers of change in 2010</vt:lpstr>
      <vt:lpstr>Portas Review 2011</vt:lpstr>
      <vt:lpstr>Business Improvement Districts</vt:lpstr>
      <vt:lpstr>Compulsory v voluntary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Kolek</dc:creator>
  <cp:lastModifiedBy>CHAPMAN, ANTHONY D.</cp:lastModifiedBy>
  <cp:revision>79</cp:revision>
  <cp:lastPrinted>2016-11-16T16:23:25Z</cp:lastPrinted>
  <dcterms:created xsi:type="dcterms:W3CDTF">2015-05-18T14:01:27Z</dcterms:created>
  <dcterms:modified xsi:type="dcterms:W3CDTF">2019-07-09T07:49:58Z</dcterms:modified>
</cp:coreProperties>
</file>