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C868-8AA0-475F-BC86-B19A0C8B87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BF25DF3-C3AB-4CE1-A724-AEE863CEA8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639780D-E36E-479D-BAC8-647FCEBA3CB9}"/>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5" name="Footer Placeholder 4">
            <a:extLst>
              <a:ext uri="{FF2B5EF4-FFF2-40B4-BE49-F238E27FC236}">
                <a16:creationId xmlns:a16="http://schemas.microsoft.com/office/drawing/2014/main" id="{34606DB7-4663-4F96-A311-F27487FD9A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50AE00-7CE9-444D-842C-77692CB13642}"/>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167734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27030-E0ED-46B9-8836-27F8A41656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130585-1AB8-4FA0-B482-25E0400AAE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48905C-7C29-45F3-BBB9-CAF77A30CD79}"/>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5" name="Footer Placeholder 4">
            <a:extLst>
              <a:ext uri="{FF2B5EF4-FFF2-40B4-BE49-F238E27FC236}">
                <a16:creationId xmlns:a16="http://schemas.microsoft.com/office/drawing/2014/main" id="{C0E56A9F-EFFB-4E26-B389-E799A818A4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E935E7-27E9-4AD5-8D5B-5CD8146E33B1}"/>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4066994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42572-8B93-412C-82FE-7E3BDCB140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6F23FB1-530C-4FB9-89CC-649F68792F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E45DBC-5FFB-47A6-928D-B048D814E52C}"/>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5" name="Footer Placeholder 4">
            <a:extLst>
              <a:ext uri="{FF2B5EF4-FFF2-40B4-BE49-F238E27FC236}">
                <a16:creationId xmlns:a16="http://schemas.microsoft.com/office/drawing/2014/main" id="{26AFF924-56CA-47CD-B47B-74EDEC1F04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0D1506-809B-4A18-9D6E-18F9F8FCDDFC}"/>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329275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B82E3-3241-4164-A56B-F5F69AAEA1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53F72E-38BF-4519-9981-EF2E05F423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FAD57C-1A9A-4A47-96BA-FD396B24D1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B7006D7-AC11-49B4-B2FF-E503D30661A8}"/>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6" name="Footer Placeholder 5">
            <a:extLst>
              <a:ext uri="{FF2B5EF4-FFF2-40B4-BE49-F238E27FC236}">
                <a16:creationId xmlns:a16="http://schemas.microsoft.com/office/drawing/2014/main" id="{B63A9D4C-E25E-4624-AD7F-B36427D003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2D06B7-4037-4B72-8CCA-C8B0883D4916}"/>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3262200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A2ED-35F4-4C5F-8DB2-5E114D11C11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6DAA09-883A-452F-81B4-8B4509F11E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7D35CA-0ACA-47D3-9C42-33BAB1DA99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64ABC84-B336-456B-8FC8-781E950E3B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98BE2C-6DB4-4D6F-B5C6-7295107EC8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6917A0B-2293-4FD6-BF45-8957567A7E0B}"/>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8" name="Footer Placeholder 7">
            <a:extLst>
              <a:ext uri="{FF2B5EF4-FFF2-40B4-BE49-F238E27FC236}">
                <a16:creationId xmlns:a16="http://schemas.microsoft.com/office/drawing/2014/main" id="{F5D01DEF-E948-4ED0-A1CB-822A7AA75BE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B6E5EB3-91D6-47DD-9CB0-4CE82567B029}"/>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4138427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7D108-32DF-4F7C-8FCB-54DA84EA508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48EBB07-8084-48C5-A8A8-39435D309B0B}"/>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4" name="Footer Placeholder 3">
            <a:extLst>
              <a:ext uri="{FF2B5EF4-FFF2-40B4-BE49-F238E27FC236}">
                <a16:creationId xmlns:a16="http://schemas.microsoft.com/office/drawing/2014/main" id="{DE6D6393-861B-4DF5-BBBE-84DE05DF7C4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4F0F5D1-9909-4533-8C92-82E7C77A62B3}"/>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2314961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DF2053-FDD1-42EC-BD41-3C3330BD89F7}"/>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3" name="Footer Placeholder 2">
            <a:extLst>
              <a:ext uri="{FF2B5EF4-FFF2-40B4-BE49-F238E27FC236}">
                <a16:creationId xmlns:a16="http://schemas.microsoft.com/office/drawing/2014/main" id="{60C4F89C-4772-4CBC-8F67-3F2D150CD2B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B106E3F-9D9D-4444-9446-DB4E9FF6C00B}"/>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363078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640AC-F362-4E9C-BD54-CC0CB1C2CA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40E9BB9-A72A-4D52-B656-017D31DB7F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B8F9707-C236-4765-BC6E-1216B35757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002CAA-A6F5-4EC5-BDF7-E648EEC20A74}"/>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6" name="Footer Placeholder 5">
            <a:extLst>
              <a:ext uri="{FF2B5EF4-FFF2-40B4-BE49-F238E27FC236}">
                <a16:creationId xmlns:a16="http://schemas.microsoft.com/office/drawing/2014/main" id="{68BE117D-E75A-4659-B80F-3B2904B9CC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BAFCDC-D664-4E2D-8703-58B765E79C2D}"/>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564622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A705F-31BD-4837-B885-8EAFDA5BE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74A3012-4E08-46D4-8B08-50FB93C1FD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FB3769-689F-4031-A10A-8C01831069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B0B0E3-6970-4F34-9BCA-26CDD3FB8A1E}"/>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6" name="Footer Placeholder 5">
            <a:extLst>
              <a:ext uri="{FF2B5EF4-FFF2-40B4-BE49-F238E27FC236}">
                <a16:creationId xmlns:a16="http://schemas.microsoft.com/office/drawing/2014/main" id="{FD15E758-1EAB-4D80-B84E-2EE9E09837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1F2C7F-7232-4176-9ED3-8D84BA3C111B}"/>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222479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DD1D4-8EC6-4EC7-857F-E0DD13F41DD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2E181FC-3B05-45D8-8ECA-FF93CC07E8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D7ECD0-2F62-49A7-8828-66CDCFB223BE}"/>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5" name="Footer Placeholder 4">
            <a:extLst>
              <a:ext uri="{FF2B5EF4-FFF2-40B4-BE49-F238E27FC236}">
                <a16:creationId xmlns:a16="http://schemas.microsoft.com/office/drawing/2014/main" id="{2E4A5812-F8E7-4620-8EE2-E58A6345D4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77034B-93DF-4446-842B-8E9424E44F95}"/>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2149715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487FE4-19D2-4907-88B5-F52BC18AD8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EFB481-D6EF-48C1-88A7-B35F1DF7EA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79A235-B93B-4C50-A91A-5090603D7DB0}"/>
              </a:ext>
            </a:extLst>
          </p:cNvPr>
          <p:cNvSpPr>
            <a:spLocks noGrp="1"/>
          </p:cNvSpPr>
          <p:nvPr>
            <p:ph type="dt" sz="half" idx="10"/>
          </p:nvPr>
        </p:nvSpPr>
        <p:spPr/>
        <p:txBody>
          <a:bodyPr/>
          <a:lstStyle/>
          <a:p>
            <a:fld id="{57960B0D-F6FA-4379-AE43-40E94C9C8EF4}" type="datetimeFigureOut">
              <a:rPr lang="en-GB" smtClean="0"/>
              <a:t>04/07/2019</a:t>
            </a:fld>
            <a:endParaRPr lang="en-GB"/>
          </a:p>
        </p:txBody>
      </p:sp>
      <p:sp>
        <p:nvSpPr>
          <p:cNvPr id="5" name="Footer Placeholder 4">
            <a:extLst>
              <a:ext uri="{FF2B5EF4-FFF2-40B4-BE49-F238E27FC236}">
                <a16:creationId xmlns:a16="http://schemas.microsoft.com/office/drawing/2014/main" id="{F1EED1F7-10B3-454A-95B2-3D41A1A608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B06BFC-7DDE-48B3-B854-BC9F51195E28}"/>
              </a:ext>
            </a:extLst>
          </p:cNvPr>
          <p:cNvSpPr>
            <a:spLocks noGrp="1"/>
          </p:cNvSpPr>
          <p:nvPr>
            <p:ph type="sldNum" sz="quarter" idx="12"/>
          </p:nvPr>
        </p:nvSpPr>
        <p:spPr/>
        <p:txBody>
          <a:bodyPr/>
          <a:lstStyle/>
          <a:p>
            <a:fld id="{B5B5399E-CBBE-4CDB-8C34-5CB698D4E2B3}" type="slidenum">
              <a:rPr lang="en-GB" smtClean="0"/>
              <a:t>‹#›</a:t>
            </a:fld>
            <a:endParaRPr lang="en-GB"/>
          </a:p>
        </p:txBody>
      </p:sp>
    </p:spTree>
    <p:extLst>
      <p:ext uri="{BB962C8B-B14F-4D97-AF65-F5344CB8AC3E}">
        <p14:creationId xmlns:p14="http://schemas.microsoft.com/office/powerpoint/2010/main" val="3454876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C167F5-1160-4A99-8B65-1A900956B1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69FF5D-8E06-4DC4-82D0-26D28BFE78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612161-7C1E-46E1-A6C7-3338D74B48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960B0D-F6FA-4379-AE43-40E94C9C8EF4}" type="datetimeFigureOut">
              <a:rPr lang="en-GB" smtClean="0"/>
              <a:t>04/07/2019</a:t>
            </a:fld>
            <a:endParaRPr lang="en-GB"/>
          </a:p>
        </p:txBody>
      </p:sp>
      <p:sp>
        <p:nvSpPr>
          <p:cNvPr id="5" name="Footer Placeholder 4">
            <a:extLst>
              <a:ext uri="{FF2B5EF4-FFF2-40B4-BE49-F238E27FC236}">
                <a16:creationId xmlns:a16="http://schemas.microsoft.com/office/drawing/2014/main" id="{A977D1F4-23D7-4434-905A-136604B205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61781AC-4183-46D8-A092-974777C3F9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B5399E-CBBE-4CDB-8C34-5CB698D4E2B3}" type="slidenum">
              <a:rPr lang="en-GB" smtClean="0"/>
              <a:t>‹#›</a:t>
            </a:fld>
            <a:endParaRPr lang="en-GB"/>
          </a:p>
        </p:txBody>
      </p:sp>
    </p:spTree>
    <p:extLst>
      <p:ext uri="{BB962C8B-B14F-4D97-AF65-F5344CB8AC3E}">
        <p14:creationId xmlns:p14="http://schemas.microsoft.com/office/powerpoint/2010/main" val="1539958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uk/imgres?imgurl=https%3A%2F%2Fwww.manchestercommunitycentral.org%2Fsites%2Fmanchestercommunitycentral.co.uk%2Ffiles%2Fu5%2FVirgin%2520Money%2520Foundation.png&amp;imgrefurl=https%3A%2F%2Fwww.manchestercommunitycentral.org%2Fnews%2Fvirgin-money-foundations-heart-community-fund&amp;docid=meZaa3qKJemd7M&amp;tbnid=i4pS6tjAwHTA1M%3A&amp;vet=10ahUKEwiXn-3OwpvjAhUDCxoKHePECrIQMwhEKAIwAg..i&amp;w=800&amp;h=250&amp;bih=748&amp;biw=1536&amp;q=virgin%20money%20foundation%20logo&amp;ved=0ahUKEwiXn-3OwpvjAhUDCxoKHePECrIQMwhEKAIwAg&amp;iact=mrc&amp;uact=8"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168F-C1A8-41F3-AA5E-C9C4ADAC9E42}"/>
              </a:ext>
            </a:extLst>
          </p:cNvPr>
          <p:cNvSpPr>
            <a:spLocks noGrp="1"/>
          </p:cNvSpPr>
          <p:nvPr>
            <p:ph type="ctrTitle"/>
          </p:nvPr>
        </p:nvSpPr>
        <p:spPr>
          <a:xfrm>
            <a:off x="570411" y="2535329"/>
            <a:ext cx="11051177" cy="2387600"/>
          </a:xfrm>
        </p:spPr>
        <p:txBody>
          <a:bodyPr>
            <a:noAutofit/>
          </a:bodyPr>
          <a:lstStyle/>
          <a:p>
            <a:r>
              <a:rPr lang="en-GB" sz="4800" b="1" dirty="0">
                <a:solidFill>
                  <a:schemeClr val="accent1">
                    <a:lumMod val="75000"/>
                  </a:schemeClr>
                </a:solidFill>
                <a:latin typeface="+mn-lt"/>
              </a:rPr>
              <a:t>The future of civil society in Tees Valley:</a:t>
            </a:r>
            <a:br>
              <a:rPr lang="en-GB" sz="4800" b="1" dirty="0">
                <a:solidFill>
                  <a:schemeClr val="accent1">
                    <a:lumMod val="75000"/>
                  </a:schemeClr>
                </a:solidFill>
                <a:latin typeface="+mn-lt"/>
              </a:rPr>
            </a:br>
            <a:r>
              <a:rPr lang="en-GB" sz="4400" dirty="0">
                <a:solidFill>
                  <a:schemeClr val="accent1">
                    <a:lumMod val="75000"/>
                  </a:schemeClr>
                </a:solidFill>
                <a:latin typeface="+mn-lt"/>
              </a:rPr>
              <a:t>A seminar to discuss the way forward for stakeholders in the voluntary sector, charitable foundations and the public sector</a:t>
            </a:r>
            <a:br>
              <a:rPr lang="en-GB" sz="4400" dirty="0"/>
            </a:br>
            <a:br>
              <a:rPr lang="en-GB" sz="4400" dirty="0"/>
            </a:br>
            <a:r>
              <a:rPr lang="en-GB" sz="2800" b="1" dirty="0"/>
              <a:t>Friday 5</a:t>
            </a:r>
            <a:r>
              <a:rPr lang="en-GB" sz="2800" b="1" baseline="30000" dirty="0"/>
              <a:t>th</a:t>
            </a:r>
            <a:r>
              <a:rPr lang="en-GB" sz="2800" b="1" dirty="0"/>
              <a:t> July 2019, Riverside Stadium, Middlesbrough,  9.30 – 1.00</a:t>
            </a:r>
            <a:br>
              <a:rPr lang="en-GB" sz="2800" b="1" dirty="0"/>
            </a:br>
            <a:endParaRPr lang="en-GB" sz="2800" b="1" dirty="0"/>
          </a:p>
        </p:txBody>
      </p:sp>
      <p:pic>
        <p:nvPicPr>
          <p:cNvPr id="4" name="Picture 3" descr="image005.jpg">
            <a:extLst>
              <a:ext uri="{FF2B5EF4-FFF2-40B4-BE49-F238E27FC236}">
                <a16:creationId xmlns:a16="http://schemas.microsoft.com/office/drawing/2014/main" id="{80B25B49-542B-461A-952F-791DC2340593}"/>
              </a:ext>
            </a:extLst>
          </p:cNvPr>
          <p:cNvPicPr/>
          <p:nvPr/>
        </p:nvPicPr>
        <p:blipFill>
          <a:blip r:embed="rId2" cstate="print"/>
          <a:stretch>
            <a:fillRect/>
          </a:stretch>
        </p:blipFill>
        <p:spPr>
          <a:xfrm>
            <a:off x="4652645" y="4711700"/>
            <a:ext cx="2886710" cy="1784350"/>
          </a:xfrm>
          <a:prstGeom prst="rect">
            <a:avLst/>
          </a:prstGeom>
        </p:spPr>
      </p:pic>
    </p:spTree>
    <p:extLst>
      <p:ext uri="{BB962C8B-B14F-4D97-AF65-F5344CB8AC3E}">
        <p14:creationId xmlns:p14="http://schemas.microsoft.com/office/powerpoint/2010/main" val="4212280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26F4D-1208-49B7-95BC-4F4C6DEE2047}"/>
              </a:ext>
            </a:extLst>
          </p:cNvPr>
          <p:cNvSpPr>
            <a:spLocks noGrp="1"/>
          </p:cNvSpPr>
          <p:nvPr>
            <p:ph type="title"/>
          </p:nvPr>
        </p:nvSpPr>
        <p:spPr>
          <a:xfrm>
            <a:off x="838200" y="2881902"/>
            <a:ext cx="10515600" cy="1325563"/>
          </a:xfrm>
        </p:spPr>
        <p:txBody>
          <a:bodyPr>
            <a:normAutofit fontScale="90000"/>
          </a:bodyPr>
          <a:lstStyle/>
          <a:p>
            <a:pPr algn="ctr"/>
            <a:r>
              <a:rPr lang="en-GB" sz="6700" b="1" dirty="0">
                <a:solidFill>
                  <a:schemeClr val="accent1">
                    <a:lumMod val="75000"/>
                  </a:schemeClr>
                </a:solidFill>
              </a:rPr>
              <a:t>Chair’s introduction to the seminar</a:t>
            </a:r>
            <a:br>
              <a:rPr lang="en-GB" b="1" dirty="0"/>
            </a:br>
            <a:br>
              <a:rPr lang="en-GB" b="1" dirty="0"/>
            </a:br>
            <a:br>
              <a:rPr lang="en-GB" b="1" dirty="0"/>
            </a:br>
            <a:r>
              <a:rPr lang="en-GB" b="1" dirty="0"/>
              <a:t>Councillor Chris McEwan, Darlington Borough Council</a:t>
            </a:r>
          </a:p>
        </p:txBody>
      </p:sp>
    </p:spTree>
    <p:extLst>
      <p:ext uri="{BB962C8B-B14F-4D97-AF65-F5344CB8AC3E}">
        <p14:creationId xmlns:p14="http://schemas.microsoft.com/office/powerpoint/2010/main" val="1449226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26F4D-1208-49B7-95BC-4F4C6DEE2047}"/>
              </a:ext>
            </a:extLst>
          </p:cNvPr>
          <p:cNvSpPr>
            <a:spLocks noGrp="1"/>
          </p:cNvSpPr>
          <p:nvPr>
            <p:ph type="title"/>
          </p:nvPr>
        </p:nvSpPr>
        <p:spPr>
          <a:xfrm>
            <a:off x="923925" y="2103437"/>
            <a:ext cx="10515600" cy="1325563"/>
          </a:xfrm>
        </p:spPr>
        <p:txBody>
          <a:bodyPr>
            <a:normAutofit fontScale="90000"/>
          </a:bodyPr>
          <a:lstStyle/>
          <a:p>
            <a:pPr algn="ctr"/>
            <a:r>
              <a:rPr lang="en-GB" sz="6700" b="1" dirty="0">
                <a:solidFill>
                  <a:schemeClr val="accent1">
                    <a:lumMod val="75000"/>
                  </a:schemeClr>
                </a:solidFill>
              </a:rPr>
              <a:t>Nancy Doyle-Hall</a:t>
            </a:r>
            <a:br>
              <a:rPr lang="en-GB" sz="6700" b="1" dirty="0">
                <a:solidFill>
                  <a:schemeClr val="accent1">
                    <a:lumMod val="75000"/>
                  </a:schemeClr>
                </a:solidFill>
              </a:rPr>
            </a:br>
            <a:r>
              <a:rPr lang="en-GB" sz="4900" b="1" dirty="0">
                <a:solidFill>
                  <a:schemeClr val="accent1">
                    <a:lumMod val="75000"/>
                  </a:schemeClr>
                </a:solidFill>
              </a:rPr>
              <a:t>Executive Director, Virgin Money Foundation</a:t>
            </a:r>
            <a:br>
              <a:rPr lang="en-GB" sz="4900" b="1" dirty="0"/>
            </a:br>
            <a:br>
              <a:rPr lang="en-GB" b="1" dirty="0"/>
            </a:br>
            <a:r>
              <a:rPr lang="en-GB" b="1" dirty="0"/>
              <a:t>On the role of charitable trusts and foundations in supporting civil society</a:t>
            </a:r>
          </a:p>
        </p:txBody>
      </p:sp>
      <p:pic>
        <p:nvPicPr>
          <p:cNvPr id="1027" name="Picture 3" descr="Image result for virgin money foundation logo">
            <a:hlinkClick r:id="rId2"/>
            <a:extLst>
              <a:ext uri="{FF2B5EF4-FFF2-40B4-BE49-F238E27FC236}">
                <a16:creationId xmlns:a16="http://schemas.microsoft.com/office/drawing/2014/main" id="{DB53BF5F-4887-4876-A1C2-12D3DD3B8D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9450" y="4900923"/>
            <a:ext cx="5753100" cy="1788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379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3C8887-54FA-4D72-AF1B-4D7133B7187C}"/>
              </a:ext>
            </a:extLst>
          </p:cNvPr>
          <p:cNvSpPr>
            <a:spLocks noGrp="1"/>
          </p:cNvSpPr>
          <p:nvPr>
            <p:ph type="title"/>
          </p:nvPr>
        </p:nvSpPr>
        <p:spPr>
          <a:xfrm>
            <a:off x="383178" y="3429000"/>
            <a:ext cx="11355976" cy="1325563"/>
          </a:xfrm>
        </p:spPr>
        <p:txBody>
          <a:bodyPr>
            <a:normAutofit fontScale="90000"/>
          </a:bodyPr>
          <a:lstStyle/>
          <a:p>
            <a:pPr lvl="0"/>
            <a:r>
              <a:rPr lang="en-GB" sz="5300" b="1" dirty="0">
                <a:solidFill>
                  <a:schemeClr val="accent1">
                    <a:lumMod val="75000"/>
                  </a:schemeClr>
                </a:solidFill>
                <a:latin typeface="+mn-lt"/>
              </a:rPr>
              <a:t>Panel introductions and debate on the situation across Tees Valley</a:t>
            </a:r>
            <a:br>
              <a:rPr lang="en-GB" b="1" dirty="0">
                <a:latin typeface="+mn-lt"/>
              </a:rPr>
            </a:br>
            <a:br>
              <a:rPr lang="en-GB" b="1" dirty="0">
                <a:latin typeface="+mn-lt"/>
              </a:rPr>
            </a:br>
            <a:r>
              <a:rPr lang="en-GB" sz="3100" b="1" i="1" dirty="0">
                <a:latin typeface="+mn-lt"/>
              </a:rPr>
              <a:t>Mark Davis</a:t>
            </a:r>
            <a:r>
              <a:rPr lang="en-GB" sz="3100" dirty="0">
                <a:latin typeface="+mn-lt"/>
              </a:rPr>
              <a:t>, CEO, Middlesbrough Voluntary Development Agency</a:t>
            </a:r>
            <a:br>
              <a:rPr lang="en-GB" sz="3100" b="1" dirty="0">
                <a:latin typeface="+mn-lt"/>
              </a:rPr>
            </a:br>
            <a:br>
              <a:rPr lang="en-GB" sz="3100" b="1" dirty="0">
                <a:latin typeface="+mn-lt"/>
              </a:rPr>
            </a:br>
            <a:r>
              <a:rPr lang="en-GB" sz="3100" b="1" i="1" dirty="0">
                <a:latin typeface="+mn-lt"/>
              </a:rPr>
              <a:t>Karen Grundy</a:t>
            </a:r>
            <a:r>
              <a:rPr lang="en-GB" sz="3100" dirty="0">
                <a:latin typeface="+mn-lt"/>
              </a:rPr>
              <a:t>, Community Programme Manager, Catalyst Stockton</a:t>
            </a:r>
            <a:br>
              <a:rPr lang="en-GB" sz="3100" b="1" dirty="0">
                <a:latin typeface="+mn-lt"/>
              </a:rPr>
            </a:br>
            <a:br>
              <a:rPr lang="en-GB" sz="3100" b="1" dirty="0">
                <a:latin typeface="+mn-lt"/>
              </a:rPr>
            </a:br>
            <a:r>
              <a:rPr lang="en-GB" sz="3100" b="1" i="1" dirty="0">
                <a:latin typeface="+mn-lt"/>
              </a:rPr>
              <a:t>Rita Lawson</a:t>
            </a:r>
            <a:r>
              <a:rPr lang="en-GB" sz="3100" dirty="0">
                <a:latin typeface="+mn-lt"/>
              </a:rPr>
              <a:t>, CEO, Tees Valley Rural Action</a:t>
            </a:r>
            <a:br>
              <a:rPr lang="en-GB" sz="3100" b="1" dirty="0">
                <a:latin typeface="+mn-lt"/>
              </a:rPr>
            </a:br>
            <a:br>
              <a:rPr lang="en-GB" sz="3100" b="1" dirty="0">
                <a:latin typeface="+mn-lt"/>
              </a:rPr>
            </a:br>
            <a:r>
              <a:rPr lang="en-GB" sz="3100" b="1" i="1" dirty="0">
                <a:latin typeface="+mn-lt"/>
              </a:rPr>
              <a:t>Mike Millen</a:t>
            </a:r>
            <a:r>
              <a:rPr lang="en-GB" sz="3100" dirty="0">
                <a:latin typeface="+mn-lt"/>
              </a:rPr>
              <a:t>, CEO, Redcar and Cleveland Voluntary Development Agency</a:t>
            </a:r>
            <a:br>
              <a:rPr lang="en-GB" sz="3100" dirty="0">
                <a:latin typeface="+mn-lt"/>
              </a:rPr>
            </a:br>
            <a:br>
              <a:rPr lang="en-GB" sz="3100" b="1" dirty="0">
                <a:latin typeface="+mn-lt"/>
              </a:rPr>
            </a:br>
            <a:br>
              <a:rPr lang="en-GB" dirty="0"/>
            </a:br>
            <a:endParaRPr lang="en-GB" dirty="0"/>
          </a:p>
        </p:txBody>
      </p:sp>
    </p:spTree>
    <p:extLst>
      <p:ext uri="{BB962C8B-B14F-4D97-AF65-F5344CB8AC3E}">
        <p14:creationId xmlns:p14="http://schemas.microsoft.com/office/powerpoint/2010/main" val="1384832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26</Words>
  <Application>Microsoft Office PowerPoint</Application>
  <PresentationFormat>Widescreen</PresentationFormat>
  <Paragraphs>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The future of civil society in Tees Valley: A seminar to discuss the way forward for stakeholders in the voluntary sector, charitable foundations and the public sector  Friday 5th July 2019, Riverside Stadium, Middlesbrough,  9.30 – 1.00 </vt:lpstr>
      <vt:lpstr>Chair’s introduction to the seminar   Councillor Chris McEwan, Darlington Borough Council</vt:lpstr>
      <vt:lpstr>Nancy Doyle-Hall Executive Director, Virgin Money Foundation  On the role of charitable trusts and foundations in supporting civil society</vt:lpstr>
      <vt:lpstr>Panel introductions and debate on the situation across Tees Valley  Mark Davis, CEO, Middlesbrough Voluntary Development Agency  Karen Grundy, Community Programme Manager, Catalyst Stockton  Rita Lawson, CEO, Tees Valley Rural Action  Mike Millen, CEO, Redcar and Cleveland Voluntary Development Agency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civil society in Tees Valley: A seminar to discuss the way forward for stakeholders in the voluntary sector, charitable foundations and the public sector  Friday 5th July 2019, Riverside Stadium, Middlesbrough,  9.30 – 1.00 </dc:title>
  <dc:creator>CHAPMAN, ANTHONY D.</dc:creator>
  <cp:lastModifiedBy>CHAPMAN, ANTHONY D.</cp:lastModifiedBy>
  <cp:revision>4</cp:revision>
  <dcterms:created xsi:type="dcterms:W3CDTF">2019-07-04T14:49:23Z</dcterms:created>
  <dcterms:modified xsi:type="dcterms:W3CDTF">2019-07-04T15:11:28Z</dcterms:modified>
</cp:coreProperties>
</file>