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56" r:id="rId5"/>
    <p:sldId id="257" r:id="rId6"/>
    <p:sldId id="258" r:id="rId7"/>
    <p:sldId id="259" r:id="rId8"/>
    <p:sldId id="260" r:id="rId9"/>
  </p:sldIdLst>
  <p:sldSz cx="9144000" cy="6858000" type="screen4x3"/>
  <p:notesSz cx="6645275" cy="97758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145F"/>
    <a:srgbClr val="648C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555" y="5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63963" y="0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3BE3BF-E3BC-46CA-92B5-D5AF5DB084F4}" type="datetimeFigureOut">
              <a:rPr lang="en-GB" smtClean="0"/>
              <a:t>04/07/2019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85288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63963" y="9285288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E7C801-EB5A-4179-9B96-3ECEC4A10955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79619" cy="4887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64118" y="0"/>
            <a:ext cx="2879619" cy="4887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C7C269-86DD-4DF9-A4CF-68C716253E79}" type="datetimeFigureOut">
              <a:rPr lang="en-US" smtClean="0"/>
              <a:pPr/>
              <a:t>7/4/2019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3425"/>
            <a:ext cx="4886325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4528" y="4643517"/>
            <a:ext cx="5316220" cy="43991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85337"/>
            <a:ext cx="2879619" cy="4887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64118" y="9285337"/>
            <a:ext cx="2879619" cy="4887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23E5C6-3056-4148-9AE2-56F022F737C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/>
              <a:t>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3E5C6-3056-4148-9AE2-56F022F737CE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MVDA seeing more community activism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23E5C6-3056-4148-9AE2-56F022F737CE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5830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VDA powerpoint-title design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6064" y="116688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9672" y="2780928"/>
            <a:ext cx="6400800" cy="2592288"/>
          </a:xfrm>
        </p:spPr>
        <p:txBody>
          <a:bodyPr/>
          <a:lstStyle>
            <a:lvl1pPr marL="0" indent="0" algn="ctr">
              <a:buFont typeface="Arial" pitchFamily="34" charset="0"/>
              <a:buNone/>
              <a:defRPr>
                <a:solidFill>
                  <a:srgbClr val="23145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540445" y="5661248"/>
            <a:ext cx="4319587" cy="64747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 err="1"/>
              <a:t>A.N.Other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  <a:p>
            <a:pPr lvl="0"/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VDA powerpoint-02-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052736"/>
            <a:ext cx="7920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348880"/>
            <a:ext cx="7920000" cy="3777283"/>
          </a:xfrm>
        </p:spPr>
        <p:txBody>
          <a:bodyPr/>
          <a:lstStyle>
            <a:lvl1pPr>
              <a:defRPr>
                <a:solidFill>
                  <a:srgbClr val="23145F"/>
                </a:solidFill>
              </a:defRPr>
            </a:lvl1pPr>
            <a:lvl2pPr>
              <a:defRPr>
                <a:solidFill>
                  <a:srgbClr val="23145F"/>
                </a:solidFill>
              </a:defRPr>
            </a:lvl2pPr>
            <a:lvl3pPr>
              <a:defRPr>
                <a:solidFill>
                  <a:srgbClr val="23145F"/>
                </a:solidFill>
              </a:defRPr>
            </a:lvl3pPr>
            <a:lvl4pPr>
              <a:defRPr>
                <a:solidFill>
                  <a:srgbClr val="23145F"/>
                </a:solidFill>
              </a:defRPr>
            </a:lvl4pPr>
            <a:lvl5pPr>
              <a:defRPr>
                <a:solidFill>
                  <a:srgbClr val="23145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VDA powerpoint-02-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052736"/>
            <a:ext cx="7920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348880"/>
            <a:ext cx="7920000" cy="3777283"/>
          </a:xfrm>
        </p:spPr>
        <p:txBody>
          <a:bodyPr/>
          <a:lstStyle>
            <a:lvl1pPr>
              <a:defRPr>
                <a:solidFill>
                  <a:srgbClr val="23145F"/>
                </a:solidFill>
              </a:defRPr>
            </a:lvl1pPr>
            <a:lvl2pPr>
              <a:defRPr>
                <a:solidFill>
                  <a:srgbClr val="23145F"/>
                </a:solidFill>
              </a:defRPr>
            </a:lvl2pPr>
            <a:lvl3pPr>
              <a:defRPr>
                <a:solidFill>
                  <a:srgbClr val="23145F"/>
                </a:solidFill>
              </a:defRPr>
            </a:lvl3pPr>
            <a:lvl4pPr>
              <a:defRPr>
                <a:solidFill>
                  <a:srgbClr val="23145F"/>
                </a:solidFill>
              </a:defRPr>
            </a:lvl4pPr>
            <a:lvl5pPr>
              <a:defRPr>
                <a:solidFill>
                  <a:srgbClr val="23145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VDA powerpoint-02-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052736"/>
            <a:ext cx="7920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348880"/>
            <a:ext cx="7920000" cy="3777283"/>
          </a:xfrm>
        </p:spPr>
        <p:txBody>
          <a:bodyPr/>
          <a:lstStyle>
            <a:lvl1pPr>
              <a:defRPr>
                <a:solidFill>
                  <a:srgbClr val="23145F"/>
                </a:solidFill>
              </a:defRPr>
            </a:lvl1pPr>
            <a:lvl2pPr>
              <a:defRPr>
                <a:solidFill>
                  <a:srgbClr val="23145F"/>
                </a:solidFill>
              </a:defRPr>
            </a:lvl2pPr>
            <a:lvl3pPr>
              <a:defRPr>
                <a:solidFill>
                  <a:srgbClr val="23145F"/>
                </a:solidFill>
              </a:defRPr>
            </a:lvl3pPr>
            <a:lvl4pPr>
              <a:defRPr>
                <a:solidFill>
                  <a:srgbClr val="23145F"/>
                </a:solidFill>
              </a:defRPr>
            </a:lvl4pPr>
            <a:lvl5pPr>
              <a:defRPr>
                <a:solidFill>
                  <a:srgbClr val="23145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VDA powerpoint-02-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052736"/>
            <a:ext cx="7920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348880"/>
            <a:ext cx="7920000" cy="3777283"/>
          </a:xfrm>
        </p:spPr>
        <p:txBody>
          <a:bodyPr/>
          <a:lstStyle>
            <a:lvl1pPr>
              <a:defRPr>
                <a:solidFill>
                  <a:srgbClr val="23145F"/>
                </a:solidFill>
              </a:defRPr>
            </a:lvl1pPr>
            <a:lvl2pPr>
              <a:defRPr>
                <a:solidFill>
                  <a:srgbClr val="23145F"/>
                </a:solidFill>
              </a:defRPr>
            </a:lvl2pPr>
            <a:lvl3pPr>
              <a:defRPr>
                <a:solidFill>
                  <a:srgbClr val="23145F"/>
                </a:solidFill>
              </a:defRPr>
            </a:lvl3pPr>
            <a:lvl4pPr>
              <a:defRPr>
                <a:solidFill>
                  <a:srgbClr val="23145F"/>
                </a:solidFill>
              </a:defRPr>
            </a:lvl4pPr>
            <a:lvl5pPr>
              <a:defRPr>
                <a:solidFill>
                  <a:srgbClr val="23145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VDA powerpoint-02-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052736"/>
            <a:ext cx="7920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348880"/>
            <a:ext cx="7920000" cy="3777283"/>
          </a:xfrm>
        </p:spPr>
        <p:txBody>
          <a:bodyPr/>
          <a:lstStyle>
            <a:lvl1pPr>
              <a:defRPr>
                <a:solidFill>
                  <a:srgbClr val="23145F"/>
                </a:solidFill>
              </a:defRPr>
            </a:lvl1pPr>
            <a:lvl2pPr>
              <a:defRPr>
                <a:solidFill>
                  <a:srgbClr val="23145F"/>
                </a:solidFill>
              </a:defRPr>
            </a:lvl2pPr>
            <a:lvl3pPr>
              <a:defRPr>
                <a:solidFill>
                  <a:srgbClr val="23145F"/>
                </a:solidFill>
              </a:defRPr>
            </a:lvl3pPr>
            <a:lvl4pPr>
              <a:defRPr>
                <a:solidFill>
                  <a:srgbClr val="23145F"/>
                </a:solidFill>
              </a:defRPr>
            </a:lvl4pPr>
            <a:lvl5pPr>
              <a:defRPr>
                <a:solidFill>
                  <a:srgbClr val="23145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VDA powerpoint-02-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052736"/>
            <a:ext cx="7920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348880"/>
            <a:ext cx="7920000" cy="3777283"/>
          </a:xfrm>
        </p:spPr>
        <p:txBody>
          <a:bodyPr/>
          <a:lstStyle>
            <a:lvl1pPr>
              <a:defRPr>
                <a:solidFill>
                  <a:srgbClr val="23145F"/>
                </a:solidFill>
              </a:defRPr>
            </a:lvl1pPr>
            <a:lvl2pPr>
              <a:defRPr>
                <a:solidFill>
                  <a:srgbClr val="23145F"/>
                </a:solidFill>
              </a:defRPr>
            </a:lvl2pPr>
            <a:lvl3pPr>
              <a:defRPr>
                <a:solidFill>
                  <a:srgbClr val="23145F"/>
                </a:solidFill>
              </a:defRPr>
            </a:lvl3pPr>
            <a:lvl4pPr>
              <a:defRPr>
                <a:solidFill>
                  <a:srgbClr val="23145F"/>
                </a:solidFill>
              </a:defRPr>
            </a:lvl4pPr>
            <a:lvl5pPr>
              <a:defRPr>
                <a:solidFill>
                  <a:srgbClr val="23145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VDA powerpoint-02-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052736"/>
            <a:ext cx="7920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348880"/>
            <a:ext cx="7920000" cy="3777283"/>
          </a:xfrm>
        </p:spPr>
        <p:txBody>
          <a:bodyPr/>
          <a:lstStyle>
            <a:lvl1pPr>
              <a:defRPr>
                <a:solidFill>
                  <a:srgbClr val="23145F"/>
                </a:solidFill>
              </a:defRPr>
            </a:lvl1pPr>
            <a:lvl2pPr>
              <a:defRPr>
                <a:solidFill>
                  <a:srgbClr val="23145F"/>
                </a:solidFill>
              </a:defRPr>
            </a:lvl2pPr>
            <a:lvl3pPr>
              <a:defRPr>
                <a:solidFill>
                  <a:srgbClr val="23145F"/>
                </a:solidFill>
              </a:defRPr>
            </a:lvl3pPr>
            <a:lvl4pPr>
              <a:defRPr>
                <a:solidFill>
                  <a:srgbClr val="23145F"/>
                </a:solidFill>
              </a:defRPr>
            </a:lvl4pPr>
            <a:lvl5pPr>
              <a:defRPr>
                <a:solidFill>
                  <a:srgbClr val="23145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VDA powerpoint-02-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052736"/>
            <a:ext cx="7920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348880"/>
            <a:ext cx="7920000" cy="3777283"/>
          </a:xfrm>
        </p:spPr>
        <p:txBody>
          <a:bodyPr/>
          <a:lstStyle>
            <a:lvl1pPr>
              <a:defRPr>
                <a:solidFill>
                  <a:srgbClr val="23145F"/>
                </a:solidFill>
              </a:defRPr>
            </a:lvl1pPr>
            <a:lvl2pPr>
              <a:defRPr>
                <a:solidFill>
                  <a:srgbClr val="23145F"/>
                </a:solidFill>
              </a:defRPr>
            </a:lvl2pPr>
            <a:lvl3pPr>
              <a:defRPr>
                <a:solidFill>
                  <a:srgbClr val="23145F"/>
                </a:solidFill>
              </a:defRPr>
            </a:lvl3pPr>
            <a:lvl4pPr>
              <a:defRPr>
                <a:solidFill>
                  <a:srgbClr val="23145F"/>
                </a:solidFill>
              </a:defRPr>
            </a:lvl4pPr>
            <a:lvl5pPr>
              <a:defRPr>
                <a:solidFill>
                  <a:srgbClr val="23145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VDA powerpoint-02-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052736"/>
            <a:ext cx="7920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348880"/>
            <a:ext cx="7920000" cy="3777283"/>
          </a:xfrm>
        </p:spPr>
        <p:txBody>
          <a:bodyPr/>
          <a:lstStyle>
            <a:lvl1pPr>
              <a:defRPr>
                <a:solidFill>
                  <a:srgbClr val="23145F"/>
                </a:solidFill>
              </a:defRPr>
            </a:lvl1pPr>
            <a:lvl2pPr>
              <a:defRPr>
                <a:solidFill>
                  <a:srgbClr val="23145F"/>
                </a:solidFill>
              </a:defRPr>
            </a:lvl2pPr>
            <a:lvl3pPr>
              <a:defRPr>
                <a:solidFill>
                  <a:srgbClr val="23145F"/>
                </a:solidFill>
              </a:defRPr>
            </a:lvl3pPr>
            <a:lvl4pPr>
              <a:defRPr>
                <a:solidFill>
                  <a:srgbClr val="23145F"/>
                </a:solidFill>
              </a:defRPr>
            </a:lvl4pPr>
            <a:lvl5pPr>
              <a:defRPr>
                <a:solidFill>
                  <a:srgbClr val="23145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VDA powerpoint-02-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052736"/>
            <a:ext cx="7920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348880"/>
            <a:ext cx="7920000" cy="3777283"/>
          </a:xfrm>
        </p:spPr>
        <p:txBody>
          <a:bodyPr/>
          <a:lstStyle>
            <a:lvl1pPr>
              <a:defRPr>
                <a:solidFill>
                  <a:srgbClr val="23145F"/>
                </a:solidFill>
              </a:defRPr>
            </a:lvl1pPr>
            <a:lvl2pPr>
              <a:defRPr>
                <a:solidFill>
                  <a:srgbClr val="23145F"/>
                </a:solidFill>
              </a:defRPr>
            </a:lvl2pPr>
            <a:lvl3pPr>
              <a:defRPr>
                <a:solidFill>
                  <a:srgbClr val="23145F"/>
                </a:solidFill>
              </a:defRPr>
            </a:lvl3pPr>
            <a:lvl4pPr>
              <a:defRPr>
                <a:solidFill>
                  <a:srgbClr val="23145F"/>
                </a:solidFill>
              </a:defRPr>
            </a:lvl4pPr>
            <a:lvl5pPr>
              <a:defRPr>
                <a:solidFill>
                  <a:srgbClr val="23145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_template_diagram page-04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14" y="0"/>
            <a:ext cx="914257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3000" b="1" kern="1200">
          <a:solidFill>
            <a:srgbClr val="648C1A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rgbClr val="23145F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23145F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rgbClr val="23145F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23145F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23145F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Future of Civil Society </a:t>
            </a:r>
            <a:br>
              <a:rPr lang="en-GB" dirty="0"/>
            </a:br>
            <a:r>
              <a:rPr lang="en-GB" dirty="0"/>
              <a:t>in Tees Valley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>
          <a:xfrm>
            <a:off x="1619672" y="3429000"/>
            <a:ext cx="6400800" cy="1143008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4 July 2019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540445" y="5805264"/>
            <a:ext cx="3174299" cy="503461"/>
          </a:xfrm>
        </p:spPr>
        <p:txBody>
          <a:bodyPr/>
          <a:lstStyle/>
          <a:p>
            <a:r>
              <a:rPr lang="en-GB" dirty="0"/>
              <a:t>@</a:t>
            </a:r>
            <a:r>
              <a:rPr lang="en-GB" dirty="0" err="1"/>
              <a:t>MVDANews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DCCFE-5371-41C1-9617-E19AB9C96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Embracing uncertainty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5A2C7-7A45-4E2B-9FFC-5C23A2E7FC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/>
              <a:t>Changes in political leadership and the impact?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/>
              <a:t>The future economic and fiscal reality?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/>
              <a:t>Where’s the money for VCS activity going to come from in the long-term? 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/>
              <a:t>What does ‘place’ mean to us now? And what is the role of Civil Society in generating the debate around place-shaping? </a:t>
            </a:r>
          </a:p>
        </p:txBody>
      </p:sp>
    </p:spTree>
    <p:extLst>
      <p:ext uri="{BB962C8B-B14F-4D97-AF65-F5344CB8AC3E}">
        <p14:creationId xmlns:p14="http://schemas.microsoft.com/office/powerpoint/2010/main" val="947381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6AF90-4EAD-40A3-A8C9-B48222BC9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More (and better) collaboration?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D17A3-7771-48FA-826A-48896AB035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/>
              <a:t>Is there an unhealthy obsession around collaboration?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/>
              <a:t>Are there missed opportunities to collaborate due to the ‘false reality’ associated with it?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/>
              <a:t>Do we need a different conversation on collaboration to reflect the complexity in society and systems?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/>
              <a:t>From transaction to transformation…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3066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5B7B6-6464-4B69-A299-58A61607D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Will we see an increase in community activism?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7FB692-7960-4AD8-BF09-6E243A4C9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/>
              <a:t>Generally more people wanting to do more things for the greater good?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/>
              <a:t>Different communities and different interests?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/>
              <a:t>Dissatisfaction with the state?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/>
              <a:t>New and different approaches to community activism? </a:t>
            </a:r>
          </a:p>
        </p:txBody>
      </p:sp>
    </p:spTree>
    <p:extLst>
      <p:ext uri="{BB962C8B-B14F-4D97-AF65-F5344CB8AC3E}">
        <p14:creationId xmlns:p14="http://schemas.microsoft.com/office/powerpoint/2010/main" val="2495699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D0A8D-C740-43E4-82E8-075C2192E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 conclusion…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D1BEA-01BB-4537-904A-623860BC09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/>
              <a:t>The only thing that is certain is uncertainty.  How do we embrace it to maximise the role of Civil Society?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/>
              <a:t>Most, if not all of us, see collaboration as one route to maximising our collective impact.  We’ve got a long way to go.  What’s going to enable us to appropriately do more of it?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/>
              <a:t>Community action is at the heart of civil society.  There are lots of good things going on.  How can we support more of it?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0697159"/>
      </p:ext>
    </p:extLst>
  </p:cSld>
  <p:clrMapOvr>
    <a:masterClrMapping/>
  </p:clrMapOvr>
</p:sld>
</file>

<file path=ppt/theme/theme1.xml><?xml version="1.0" encoding="utf-8"?>
<a:theme xmlns:a="http://schemas.openxmlformats.org/drawingml/2006/main" name="MVDA powerpoint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F63A0A5C518A448BA6DDD2FCC440A5" ma:contentTypeVersion="8" ma:contentTypeDescription="Create a new document." ma:contentTypeScope="" ma:versionID="892d6280fbfdfb3beb3dde273e76fb6c">
  <xsd:schema xmlns:xsd="http://www.w3.org/2001/XMLSchema" xmlns:xs="http://www.w3.org/2001/XMLSchema" xmlns:p="http://schemas.microsoft.com/office/2006/metadata/properties" xmlns:ns2="49c67e7d-3bdd-4f4e-8a68-14ec47269584" xmlns:ns3="1314cfc4-2f46-4833-a8ad-fab1e7f3f6f6" targetNamespace="http://schemas.microsoft.com/office/2006/metadata/properties" ma:root="true" ma:fieldsID="a3087d3142c41e223dbbf00fcdc40a69" ns2:_="" ns3:_="">
    <xsd:import namespace="49c67e7d-3bdd-4f4e-8a68-14ec47269584"/>
    <xsd:import namespace="1314cfc4-2f46-4833-a8ad-fab1e7f3f6f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c67e7d-3bdd-4f4e-8a68-14ec4726958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14cfc4-2f46-4833-a8ad-fab1e7f3f6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1F53E7D-4ED6-435E-8518-A4A6873B558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0C6B951-4CC3-4DD8-B4CC-2EBB9C5A3C58}">
  <ds:schemaRefs>
    <ds:schemaRef ds:uri="1314cfc4-2f46-4833-a8ad-fab1e7f3f6f6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purl.org/dc/dcmitype/"/>
    <ds:schemaRef ds:uri="http://purl.org/dc/terms/"/>
    <ds:schemaRef ds:uri="http://schemas.microsoft.com/office/2006/documentManagement/types"/>
    <ds:schemaRef ds:uri="http://schemas.microsoft.com/office/infopath/2007/PartnerControls"/>
    <ds:schemaRef ds:uri="49c67e7d-3bdd-4f4e-8a68-14ec47269584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ABFB955-B9E9-494D-B3F4-5F1C40A2ED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c67e7d-3bdd-4f4e-8a68-14ec47269584"/>
    <ds:schemaRef ds:uri="1314cfc4-2f46-4833-a8ad-fab1e7f3f6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MVDA powerpoint template</Template>
  <TotalTime>289</TotalTime>
  <Words>260</Words>
  <Application>Microsoft Office PowerPoint</Application>
  <PresentationFormat>On-screen Show (4:3)</PresentationFormat>
  <Paragraphs>27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Verdana</vt:lpstr>
      <vt:lpstr>MVDA powerpoint template</vt:lpstr>
      <vt:lpstr>The Future of Civil Society  in Tees Valley</vt:lpstr>
      <vt:lpstr>Embracing uncertainty</vt:lpstr>
      <vt:lpstr>More (and better) collaboration?</vt:lpstr>
      <vt:lpstr>Will we see an increase in community activism? </vt:lpstr>
      <vt:lpstr>In conclusion…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mark.davis</dc:creator>
  <cp:lastModifiedBy>Mark Davis</cp:lastModifiedBy>
  <cp:revision>37</cp:revision>
  <dcterms:created xsi:type="dcterms:W3CDTF">2016-06-30T19:40:34Z</dcterms:created>
  <dcterms:modified xsi:type="dcterms:W3CDTF">2019-07-04T18:33:00Z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0x010100E9F63A0A5C518A448BA6DDD2FCC440A5</vt:lpwstr>
  </property>
</Properties>
</file>