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92" r:id="rId2"/>
    <p:sldId id="293" r:id="rId3"/>
    <p:sldId id="294" r:id="rId4"/>
    <p:sldId id="282" r:id="rId5"/>
    <p:sldId id="289" r:id="rId6"/>
    <p:sldId id="275" r:id="rId7"/>
    <p:sldId id="276" r:id="rId8"/>
    <p:sldId id="291" r:id="rId9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F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2" d="100"/>
          <a:sy n="102" d="100"/>
        </p:scale>
        <p:origin x="138" y="71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822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D4185C-1CA4-4198-A880-BD317491BD97}" type="datetimeFigureOut">
              <a:rPr lang="en-GB" smtClean="0"/>
              <a:t>08/07/2019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51E737-6607-4C1F-A1D2-E28DEE5C6E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73931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F3AEA7-2188-4A37-893D-8F18A3382F8D}" type="datetimeFigureOut">
              <a:rPr lang="en-GB" smtClean="0"/>
              <a:t>08/07/2019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6C1E04-C198-49D1-9B1E-C1E25A228D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4768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998461-E50D-4B24-B2F7-9593EBDE6782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2903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6C1E04-C198-49D1-9B1E-C1E25A228DA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04518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6C1E04-C198-49D1-9B1E-C1E25A228DA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0092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0B451-B64D-A246-AE98-52FB0BE75F65}" type="datetimeFigureOut">
              <a:rPr lang="en-US" smtClean="0"/>
              <a:t>7/8/2019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B3B5A-9C6F-A643-8886-7B3CEC825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92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0B451-B64D-A246-AE98-52FB0BE75F65}" type="datetimeFigureOut">
              <a:rPr lang="en-US" smtClean="0"/>
              <a:t>7/8/2019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B3B5A-9C6F-A643-8886-7B3CEC825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725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0B451-B64D-A246-AE98-52FB0BE75F65}" type="datetimeFigureOut">
              <a:rPr lang="en-US" smtClean="0"/>
              <a:t>7/8/2019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B3B5A-9C6F-A643-8886-7B3CEC825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677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0B451-B64D-A246-AE98-52FB0BE75F65}" type="datetimeFigureOut">
              <a:rPr lang="en-US" smtClean="0"/>
              <a:t>7/8/2019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B3B5A-9C6F-A643-8886-7B3CEC825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673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0B451-B64D-A246-AE98-52FB0BE75F65}" type="datetimeFigureOut">
              <a:rPr lang="en-US" smtClean="0"/>
              <a:t>7/8/2019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B3B5A-9C6F-A643-8886-7B3CEC825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710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0B451-B64D-A246-AE98-52FB0BE75F65}" type="datetimeFigureOut">
              <a:rPr lang="en-US" smtClean="0"/>
              <a:t>7/8/2019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B3B5A-9C6F-A643-8886-7B3CEC825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734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0B451-B64D-A246-AE98-52FB0BE75F65}" type="datetimeFigureOut">
              <a:rPr lang="en-US" smtClean="0"/>
              <a:t>7/8/2019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B3B5A-9C6F-A643-8886-7B3CEC825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385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0B451-B64D-A246-AE98-52FB0BE75F65}" type="datetimeFigureOut">
              <a:rPr lang="en-US" smtClean="0"/>
              <a:t>7/8/2019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B3B5A-9C6F-A643-8886-7B3CEC825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547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0B451-B64D-A246-AE98-52FB0BE75F65}" type="datetimeFigureOut">
              <a:rPr lang="en-US" smtClean="0"/>
              <a:t>7/8/2019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B3B5A-9C6F-A643-8886-7B3CEC825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468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0B451-B64D-A246-AE98-52FB0BE75F65}" type="datetimeFigureOut">
              <a:rPr lang="en-US" smtClean="0"/>
              <a:t>7/8/2019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B3B5A-9C6F-A643-8886-7B3CEC825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401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0B451-B64D-A246-AE98-52FB0BE75F65}" type="datetimeFigureOut">
              <a:rPr lang="en-US" smtClean="0"/>
              <a:t>7/8/2019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B3B5A-9C6F-A643-8886-7B3CEC825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4235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ED0D975B-47D1-41D9-88BA-FD35B641DC2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10541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80B451-B64D-A246-AE98-52FB0BE75F65}" type="datetimeFigureOut">
              <a:rPr lang="en-US" smtClean="0"/>
              <a:t>7/8/2019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8B3B5A-9C6F-A643-8886-7B3CEC825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705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outledge.com/Planning-for-Small-Town-Change/Powe-Hart/p/book/9781138025660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hyperlink" Target="https://www.sciencedirect.com/science/article/pii/S0743016718301001?via%3Dihub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rnegieuktrust.org.uk/theme/flourishing-towns/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Pippa@carnegieuk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555423" y="160256"/>
            <a:ext cx="8861196" cy="3148793"/>
          </a:xfrm>
        </p:spPr>
        <p:txBody>
          <a:bodyPr>
            <a:normAutofit fontScale="90000"/>
          </a:bodyPr>
          <a:lstStyle/>
          <a:p>
            <a:pPr>
              <a:spcAft>
                <a:spcPts val="600"/>
              </a:spcAft>
            </a:pPr>
            <a:r>
              <a:rPr lang="en-GB" sz="1800" dirty="0" smtClean="0"/>
              <a:t>ILG Seminar, Beaumont Hotel, Hexham, 10</a:t>
            </a:r>
            <a:r>
              <a:rPr lang="en-GB" sz="1800" baseline="30000" dirty="0" smtClean="0"/>
              <a:t>th</a:t>
            </a:r>
            <a:r>
              <a:rPr lang="en-GB" sz="1800" dirty="0" smtClean="0"/>
              <a:t> July 2019</a:t>
            </a:r>
            <a:r>
              <a:rPr lang="en-GB" sz="2000" dirty="0"/>
              <a:t/>
            </a:r>
            <a:br>
              <a:rPr lang="en-GB" sz="2000" dirty="0"/>
            </a:br>
            <a:r>
              <a:rPr lang="en-GB" sz="3100" dirty="0">
                <a:solidFill>
                  <a:srgbClr val="C60C30"/>
                </a:solidFill>
              </a:rPr>
              <a:t/>
            </a:r>
            <a:br>
              <a:rPr lang="en-GB" sz="3100" dirty="0">
                <a:solidFill>
                  <a:srgbClr val="C60C30"/>
                </a:solidFill>
              </a:rPr>
            </a:br>
            <a:r>
              <a:rPr lang="en-GB" sz="4000" b="1" dirty="0" smtClean="0"/>
              <a:t>Strengthening the wellbeing of market towns in the rural north and borderlands  </a:t>
            </a:r>
            <a:r>
              <a:rPr lang="en-GB" dirty="0" smtClean="0">
                <a:solidFill>
                  <a:srgbClr val="C60C30"/>
                </a:solidFill>
              </a:rPr>
              <a:t/>
            </a:r>
            <a:br>
              <a:rPr lang="en-GB" dirty="0" smtClean="0">
                <a:solidFill>
                  <a:srgbClr val="C60C30"/>
                </a:solidFill>
              </a:rPr>
            </a:br>
            <a:r>
              <a:rPr lang="en-GB" dirty="0" smtClean="0">
                <a:solidFill>
                  <a:srgbClr val="C60C30"/>
                </a:solidFill>
              </a:rPr>
              <a:t/>
            </a:r>
            <a:br>
              <a:rPr lang="en-GB" dirty="0" smtClean="0">
                <a:solidFill>
                  <a:srgbClr val="C60C30"/>
                </a:solidFill>
              </a:rPr>
            </a:br>
            <a:r>
              <a:rPr lang="en-GB" sz="2200" dirty="0" smtClean="0"/>
              <a:t>Professor </a:t>
            </a:r>
            <a:r>
              <a:rPr lang="en-GB" sz="2200" dirty="0"/>
              <a:t>Mark Shucksmith </a:t>
            </a:r>
            <a:r>
              <a:rPr lang="en-GB" sz="2200" dirty="0" smtClean="0"/>
              <a:t>OBE, </a:t>
            </a:r>
            <a:br>
              <a:rPr lang="en-GB" sz="2200" dirty="0" smtClean="0"/>
            </a:br>
            <a:r>
              <a:rPr lang="en-GB" sz="2000" dirty="0" smtClean="0"/>
              <a:t>Newcastle University and Carnegie UK Trustee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B4E06-6ADD-4255-A377-60E16C773855}" type="slidenum">
              <a:rPr lang="en-GB" smtClean="0"/>
              <a:t>1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8DBD63C8-CCB4-4684-87DC-954AD110A7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301" y="3933056"/>
            <a:ext cx="3536207" cy="2351722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="" xmlns:a16="http://schemas.microsoft.com/office/drawing/2014/main" id="{6CC7FD91-2262-43EC-9958-7F13F4C552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38606" y="3933055"/>
            <a:ext cx="3613958" cy="2354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564" y="3822497"/>
            <a:ext cx="1935700" cy="2533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04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737878" y="260350"/>
            <a:ext cx="5905351" cy="850900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en-US" sz="3600" b="1" dirty="0"/>
              <a:t>H</a:t>
            </a:r>
            <a:r>
              <a:rPr lang="en-GB" altLang="en-US" sz="3600" b="1" dirty="0" err="1"/>
              <a:t>ouse</a:t>
            </a:r>
            <a:r>
              <a:rPr lang="en-GB" altLang="en-US" sz="3600" b="1" dirty="0"/>
              <a:t> of Lords Select Committee on Rural Economy, May 2019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86120" y="1341438"/>
            <a:ext cx="9506999" cy="2713512"/>
          </a:xfrm>
        </p:spPr>
        <p:txBody>
          <a:bodyPr numCol="2">
            <a:normAutofit/>
          </a:bodyPr>
          <a:lstStyle/>
          <a:p>
            <a:pPr marL="358775">
              <a:lnSpc>
                <a:spcPct val="90000"/>
              </a:lnSpc>
              <a:buFontTx/>
              <a:buNone/>
            </a:pPr>
            <a:r>
              <a:rPr lang="en-US" altLang="en-US" sz="2400" b="1" dirty="0"/>
              <a:t>Key Recommendations</a:t>
            </a:r>
            <a:r>
              <a:rPr lang="en-US" altLang="en-US" sz="2400" dirty="0"/>
              <a:t>:</a:t>
            </a:r>
          </a:p>
          <a:p>
            <a:pPr marL="358775">
              <a:lnSpc>
                <a:spcPct val="90000"/>
              </a:lnSpc>
              <a:buFontTx/>
              <a:buNone/>
            </a:pPr>
            <a:r>
              <a:rPr lang="en-US" altLang="en-US" sz="2000" dirty="0"/>
              <a:t>A thriving rural economy requires</a:t>
            </a:r>
          </a:p>
          <a:p>
            <a:pPr marL="358775">
              <a:lnSpc>
                <a:spcPct val="90000"/>
              </a:lnSpc>
              <a:buFont typeface="+mj-lt"/>
              <a:buAutoNum type="arabicPeriod"/>
            </a:pPr>
            <a:r>
              <a:rPr lang="en-US" altLang="en-US" sz="2000" dirty="0"/>
              <a:t>Coherent Rural Strategy</a:t>
            </a:r>
          </a:p>
          <a:p>
            <a:pPr marL="358775">
              <a:lnSpc>
                <a:spcPct val="90000"/>
              </a:lnSpc>
              <a:buFont typeface="+mj-lt"/>
              <a:buAutoNum type="arabicPeriod"/>
            </a:pPr>
            <a:r>
              <a:rPr lang="en-US" altLang="en-US" sz="2000" dirty="0"/>
              <a:t>Re-energized rural proofing</a:t>
            </a:r>
          </a:p>
          <a:p>
            <a:pPr marL="358775">
              <a:lnSpc>
                <a:spcPct val="90000"/>
              </a:lnSpc>
              <a:buFont typeface="+mj-lt"/>
              <a:buAutoNum type="arabicPeriod"/>
            </a:pPr>
            <a:r>
              <a:rPr lang="en-US" altLang="en-US" sz="2000" dirty="0"/>
              <a:t>Place-based </a:t>
            </a:r>
            <a:r>
              <a:rPr lang="en-US" altLang="en-US" sz="2000" dirty="0" smtClean="0"/>
              <a:t>approach</a:t>
            </a:r>
            <a:endParaRPr lang="en-US" altLang="en-US" sz="2000" dirty="0"/>
          </a:p>
          <a:p>
            <a:pPr marL="990600">
              <a:lnSpc>
                <a:spcPct val="90000"/>
              </a:lnSpc>
              <a:buFont typeface="+mj-lt"/>
              <a:buAutoNum type="arabicPeriod"/>
            </a:pPr>
            <a:endParaRPr lang="en-US" altLang="en-US" sz="2000" dirty="0"/>
          </a:p>
          <a:p>
            <a:pPr marL="990600">
              <a:lnSpc>
                <a:spcPct val="90000"/>
              </a:lnSpc>
              <a:buNone/>
            </a:pPr>
            <a:endParaRPr lang="en-US" altLang="en-US" sz="2000" dirty="0"/>
          </a:p>
          <a:p>
            <a:pPr marL="990600">
              <a:lnSpc>
                <a:spcPct val="90000"/>
              </a:lnSpc>
              <a:buNone/>
            </a:pPr>
            <a:r>
              <a:rPr lang="en-US" altLang="en-US" sz="2000" dirty="0"/>
              <a:t>Targeted recommendations:</a:t>
            </a:r>
          </a:p>
          <a:p>
            <a:pPr marL="990600">
              <a:lnSpc>
                <a:spcPct val="90000"/>
              </a:lnSpc>
            </a:pPr>
            <a:r>
              <a:rPr lang="en-US" altLang="en-US" sz="1800" dirty="0"/>
              <a:t>Local industrial strategies and LEPs</a:t>
            </a:r>
          </a:p>
          <a:p>
            <a:pPr marL="990600">
              <a:lnSpc>
                <a:spcPct val="90000"/>
              </a:lnSpc>
            </a:pPr>
            <a:r>
              <a:rPr lang="en-US" altLang="en-US" sz="1800" dirty="0"/>
              <a:t>Local action and capacity-building</a:t>
            </a:r>
          </a:p>
          <a:p>
            <a:pPr marL="990600">
              <a:lnSpc>
                <a:spcPct val="90000"/>
              </a:lnSpc>
            </a:pPr>
            <a:r>
              <a:rPr lang="en-US" altLang="en-US" sz="1800" dirty="0"/>
              <a:t>Post-Brexit funding streams</a:t>
            </a:r>
          </a:p>
          <a:p>
            <a:pPr marL="990600">
              <a:lnSpc>
                <a:spcPct val="90000"/>
              </a:lnSpc>
            </a:pPr>
            <a:r>
              <a:rPr lang="en-US" altLang="en-US" sz="1800" dirty="0"/>
              <a:t>Digital connectivity</a:t>
            </a:r>
          </a:p>
          <a:p>
            <a:pPr marL="990600">
              <a:lnSpc>
                <a:spcPct val="90000"/>
              </a:lnSpc>
            </a:pPr>
            <a:r>
              <a:rPr lang="en-US" altLang="en-US" sz="1800" dirty="0"/>
              <a:t>Housing and planning</a:t>
            </a:r>
          </a:p>
          <a:p>
            <a:pPr marL="990600">
              <a:lnSpc>
                <a:spcPct val="90000"/>
              </a:lnSpc>
            </a:pPr>
            <a:r>
              <a:rPr lang="en-US" altLang="en-US" sz="1800" dirty="0"/>
              <a:t>Skills and business support</a:t>
            </a:r>
          </a:p>
          <a:p>
            <a:pPr marL="990600">
              <a:lnSpc>
                <a:spcPct val="90000"/>
              </a:lnSpc>
            </a:pPr>
            <a:r>
              <a:rPr lang="en-US" altLang="en-US" sz="1800" dirty="0"/>
              <a:t>Delivering essential services</a:t>
            </a:r>
            <a:endParaRPr lang="en-GB" altLang="en-US" sz="2000" dirty="0"/>
          </a:p>
        </p:txBody>
      </p:sp>
      <p:pic>
        <p:nvPicPr>
          <p:cNvPr id="23558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1926" y="3609384"/>
            <a:ext cx="4044217" cy="2880618"/>
          </a:xfr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D86068B0-2654-4D21-89A5-F8FA95CA759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5423" y="260350"/>
            <a:ext cx="1486047" cy="720080"/>
          </a:xfrm>
          <a:prstGeom prst="rect">
            <a:avLst/>
          </a:prstGeom>
        </p:spPr>
      </p:pic>
      <p:pic>
        <p:nvPicPr>
          <p:cNvPr id="3" name="Picture 2" descr="A group of people sitting at a table with wine glasses&#10;&#10;Description automatically generated">
            <a:extLst>
              <a:ext uri="{FF2B5EF4-FFF2-40B4-BE49-F238E27FC236}">
                <a16:creationId xmlns="" xmlns:a16="http://schemas.microsoft.com/office/drawing/2014/main" id="{C7B51A31-DC74-4366-BE1C-16270FB217E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9411" y="4005064"/>
            <a:ext cx="3313251" cy="2484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4488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584" y="188640"/>
            <a:ext cx="4185502" cy="864096"/>
          </a:xfrm>
        </p:spPr>
        <p:txBody>
          <a:bodyPr>
            <a:noAutofit/>
          </a:bodyPr>
          <a:lstStyle/>
          <a:p>
            <a:r>
              <a:rPr lang="en-GB" sz="3200" b="1" dirty="0" smtClean="0"/>
              <a:t>Academic perspectives </a:t>
            </a: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2000" dirty="0" smtClean="0"/>
              <a:t>(Dr Neil Powe, Newcastle University)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9814" y="1287298"/>
            <a:ext cx="7663992" cy="4932548"/>
          </a:xfrm>
        </p:spPr>
        <p:txBody>
          <a:bodyPr>
            <a:normAutofit/>
          </a:bodyPr>
          <a:lstStyle/>
          <a:p>
            <a:pPr marL="0" indent="14288">
              <a:buNone/>
            </a:pPr>
            <a:r>
              <a:rPr lang="en-GB" sz="2000" dirty="0"/>
              <a:t>M</a:t>
            </a:r>
            <a:r>
              <a:rPr lang="en-GB" sz="2000" dirty="0" smtClean="0"/>
              <a:t>any examples of successful small town revival rely on amenity-based strategies (landscape/heritage/culture). Powe asks if non-amenity based small town revival is also possible.</a:t>
            </a:r>
            <a:endParaRPr lang="en-GB" sz="2000" dirty="0"/>
          </a:p>
          <a:p>
            <a:pPr>
              <a:buFont typeface="Arial" charset="0"/>
              <a:buNone/>
            </a:pPr>
            <a:r>
              <a:rPr lang="en-GB" sz="2000" dirty="0"/>
              <a:t>The principal </a:t>
            </a:r>
            <a:r>
              <a:rPr lang="en-GB" sz="2000" dirty="0" smtClean="0"/>
              <a:t>ingredients found by Powe are</a:t>
            </a:r>
            <a:r>
              <a:rPr lang="en-GB" sz="2000" dirty="0"/>
              <a:t>:</a:t>
            </a:r>
            <a:endParaRPr lang="en-GB" sz="2800" dirty="0"/>
          </a:p>
          <a:p>
            <a:r>
              <a:rPr lang="en-GB" sz="1800" dirty="0" smtClean="0"/>
              <a:t>A place-based approach: combination of national policy and local endeavour.</a:t>
            </a:r>
          </a:p>
          <a:p>
            <a:r>
              <a:rPr lang="en-GB" sz="1800" dirty="0" smtClean="0"/>
              <a:t>Supporting existing businesses to grow rather than attracting external firms. </a:t>
            </a:r>
            <a:r>
              <a:rPr lang="en-GB" sz="1800" dirty="0"/>
              <a:t>M</a:t>
            </a:r>
            <a:r>
              <a:rPr lang="en-GB" sz="1800" dirty="0" smtClean="0"/>
              <a:t>ost rural businesses are set up by people with personal connections to the town. And existing businesses tend to be better embedded and adapted.</a:t>
            </a:r>
          </a:p>
          <a:p>
            <a:r>
              <a:rPr lang="en-GB" sz="1800" dirty="0" smtClean="0"/>
              <a:t>Consider how the town’s proposed strategy fits with others’ strategies and with residents’ imaginations of their place. Amenity-led revival activity may have less resonance to those who see their place as a ‘working town’.</a:t>
            </a:r>
          </a:p>
          <a:p>
            <a:r>
              <a:rPr lang="en-GB" sz="1800" dirty="0" smtClean="0"/>
              <a:t>Given the unfavourable national political context, local leaders must create a business-friendly environment – business space, networks, infrastructure, etc. Residential desirability, place loyalty and belonging are key assets.</a:t>
            </a:r>
          </a:p>
          <a:p>
            <a:r>
              <a:rPr lang="en-GB" sz="1800" dirty="0"/>
              <a:t>B</a:t>
            </a:r>
            <a:r>
              <a:rPr lang="en-GB" sz="1800" dirty="0" smtClean="0"/>
              <a:t>etter lobbying for external support for a place-based approach is essential.</a:t>
            </a:r>
            <a:endParaRPr lang="en-GB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7E8FA-C4DA-4DCD-A8FC-D1AC57001F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Content Placeholder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195" y="1759746"/>
            <a:ext cx="2764871" cy="41521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81200" y="6259811"/>
            <a:ext cx="7499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accent1"/>
                </a:solidFill>
                <a:hlinkClick r:id="rId3"/>
              </a:rPr>
              <a:t>https://</a:t>
            </a:r>
            <a:r>
              <a:rPr lang="en-GB" sz="1200" dirty="0" smtClean="0">
                <a:solidFill>
                  <a:schemeClr val="accent1"/>
                </a:solidFill>
                <a:hlinkClick r:id="rId3"/>
              </a:rPr>
              <a:t>www.routledge.com/Planning-for-Small-Town-Change/Powe-Hart/p/book/9781138025660</a:t>
            </a:r>
            <a:r>
              <a:rPr lang="en-GB" sz="1200" dirty="0" smtClean="0">
                <a:solidFill>
                  <a:schemeClr val="accent1"/>
                </a:solidFill>
              </a:rPr>
              <a:t> </a:t>
            </a:r>
          </a:p>
          <a:p>
            <a:r>
              <a:rPr lang="en-GB" sz="1200" dirty="0">
                <a:hlinkClick r:id="rId4"/>
              </a:rPr>
              <a:t>https://</a:t>
            </a:r>
            <a:r>
              <a:rPr lang="en-GB" sz="1200" dirty="0" smtClean="0">
                <a:hlinkClick r:id="rId4"/>
              </a:rPr>
              <a:t>www.sciencedirect.com/science/article/pii/S0743016718301001?via%3Dihub</a:t>
            </a:r>
            <a:r>
              <a:rPr lang="en-GB" sz="1200" dirty="0" smtClean="0"/>
              <a:t> </a:t>
            </a:r>
            <a:endParaRPr lang="en-GB" sz="1200" dirty="0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D86068B0-2654-4D21-89A5-F8FA95CA75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5423" y="260350"/>
            <a:ext cx="1486047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1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v1 3530 Martyn Presentation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32"/>
            <a:ext cx="12192000" cy="6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890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v1 3530 Martyn Presentation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11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96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v1 3283 Slide 10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5" t="21066"/>
          <a:stretch/>
        </p:blipFill>
        <p:spPr>
          <a:xfrm>
            <a:off x="-61546" y="61545"/>
            <a:ext cx="12253546" cy="721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122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v1 3283 Slide 12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2180" r="225"/>
          <a:stretch/>
        </p:blipFill>
        <p:spPr>
          <a:xfrm>
            <a:off x="0" y="0"/>
            <a:ext cx="12192000" cy="7131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125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v1 3530 Martyn Presentation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32"/>
            <a:ext cx="12192000" cy="686409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60256" y="6410227"/>
            <a:ext cx="11604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linkClick r:id="rId3"/>
              </a:rPr>
              <a:t>https://www.carnegieuktrust.org.uk/theme/flourishing-towns</a:t>
            </a:r>
            <a:r>
              <a:rPr lang="en-GB" dirty="0" smtClean="0">
                <a:hlinkClick r:id="rId3"/>
              </a:rPr>
              <a:t>/</a:t>
            </a:r>
            <a:r>
              <a:rPr lang="en-GB" dirty="0" smtClean="0"/>
              <a:t> 							</a:t>
            </a:r>
            <a:r>
              <a:rPr lang="en-GB" dirty="0" smtClean="0">
                <a:hlinkClick r:id="rId4"/>
              </a:rPr>
              <a:t>Pippa@carnegieuk.org</a:t>
            </a:r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9281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666</TotalTime>
  <Words>252</Words>
  <Application>Microsoft Office PowerPoint</Application>
  <PresentationFormat>Widescreen</PresentationFormat>
  <Paragraphs>33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ILG Seminar, Beaumont Hotel, Hexham, 10th July 2019  Strengthening the wellbeing of market towns in the rural north and borderlands    Professor Mark Shucksmith OBE,  Newcastle University and Carnegie UK Trustee</vt:lpstr>
      <vt:lpstr>House of Lords Select Committee on Rural Economy, May 2019</vt:lpstr>
      <vt:lpstr>Academic perspectives  (Dr Neil Powe, Newcastle University)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LBD Creative Ltd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Mathew Whittles</dc:creator>
  <cp:lastModifiedBy>Mark Shucksmith</cp:lastModifiedBy>
  <cp:revision>83</cp:revision>
  <cp:lastPrinted>2019-07-08T12:19:04Z</cp:lastPrinted>
  <dcterms:created xsi:type="dcterms:W3CDTF">2017-01-25T13:25:54Z</dcterms:created>
  <dcterms:modified xsi:type="dcterms:W3CDTF">2019-07-08T16:06:54Z</dcterms:modified>
</cp:coreProperties>
</file>