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8" r:id="rId6"/>
    <p:sldId id="261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030A0"/>
    <a:srgbClr val="00B0F0"/>
    <a:srgbClr val="0070C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8415" autoAdjust="0"/>
  </p:normalViewPr>
  <p:slideViewPr>
    <p:cSldViewPr snapToGrid="0" showGuides="1">
      <p:cViewPr varScale="1">
        <p:scale>
          <a:sx n="102" d="100"/>
          <a:sy n="102" d="100"/>
        </p:scale>
        <p:origin x="120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7/4/2019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2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40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6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2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7/4/2019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7/4/2019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7/4/2019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on a beach&#10;&#10;Description automatically generated">
            <a:extLst>
              <a:ext uri="{FF2B5EF4-FFF2-40B4-BE49-F238E27FC236}">
                <a16:creationId xmlns:a16="http://schemas.microsoft.com/office/drawing/2014/main" id="{1AEBE50D-54C3-4E23-BF2C-5B8E18E6ED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517650" y="0"/>
            <a:ext cx="9144000" cy="6858000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14D59B5-397C-45E5-9041-C8FA66B3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BB047D-A6CD-43AB-96F0-683C726B586B}" type="slidenum">
              <a:rPr lang="en-US" noProof="0" smtClean="0"/>
              <a:pPr>
                <a:spcAft>
                  <a:spcPts val="600"/>
                </a:spcAft>
              </a:pPr>
              <a:t>1</a:t>
            </a:fld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F7D53-1D50-48D8-B3B4-B9632324B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839679"/>
            <a:ext cx="10507662" cy="13053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A View From Redcar &amp; Cleveland</a:t>
            </a:r>
          </a:p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03C2E7-9B4F-456C-8515-3281AC4FEA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20505" b="32095"/>
          <a:stretch/>
        </p:blipFill>
        <p:spPr>
          <a:xfrm>
            <a:off x="20" y="1"/>
            <a:ext cx="12191980" cy="3713017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359CD-8DFF-4AF2-B957-630ED2A6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94663"/>
            <a:ext cx="10515600" cy="82323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US" dirty="0"/>
              <a:t>The future of Civil Society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E40C7A13-C019-4DE4-9B70-3BA93007EC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489" y="1356564"/>
            <a:ext cx="6068116" cy="530960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68E31FD-BE74-4CB3-A5A5-65214835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044" y="1356564"/>
            <a:ext cx="2813629" cy="1623022"/>
          </a:xfrm>
        </p:spPr>
        <p:txBody>
          <a:bodyPr/>
          <a:lstStyle/>
          <a:p>
            <a:r>
              <a:rPr lang="en-US" dirty="0"/>
              <a:t>Redcar &amp; Cleveland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9EAE20-443B-4528-BBD6-32BD1916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81768" y="3723968"/>
            <a:ext cx="2365682" cy="2738745"/>
          </a:xfrm>
        </p:spPr>
        <p:txBody>
          <a:bodyPr/>
          <a:lstStyle/>
          <a:p>
            <a:r>
              <a:rPr lang="en-US" b="1" dirty="0"/>
              <a:t>Population 136,000</a:t>
            </a:r>
          </a:p>
          <a:p>
            <a:r>
              <a:rPr lang="en-US" b="1" dirty="0"/>
              <a:t>Area 96 </a:t>
            </a:r>
            <a:r>
              <a:rPr lang="en-US" b="1" dirty="0" err="1"/>
              <a:t>sq</a:t>
            </a:r>
            <a:r>
              <a:rPr lang="en-US" b="1" dirty="0"/>
              <a:t> miles</a:t>
            </a:r>
          </a:p>
          <a:p>
            <a:r>
              <a:rPr lang="en-US" b="1" dirty="0"/>
              <a:t>Established 1974</a:t>
            </a:r>
          </a:p>
          <a:p>
            <a:r>
              <a:rPr lang="en-US" b="1" dirty="0"/>
              <a:t>Fastest Ageing Borough in Tees Valley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341D9-3B78-467A-9828-B85D230F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/>
          <a:p>
            <a:fld id="{48BB047D-A6CD-43AB-96F0-683C726B586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0811803-496F-49BF-9439-534935BEB8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1567" b="1567"/>
          <a:stretch>
            <a:fillRect/>
          </a:stretch>
        </p:blipFill>
        <p:spPr>
          <a:xfrm>
            <a:off x="-6335" y="80983"/>
            <a:ext cx="4188315" cy="12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4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C3F2-B4B0-476E-B1B8-BF10CC2F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16" y="2506662"/>
            <a:ext cx="5193322" cy="345452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Eclectic mix: </a:t>
            </a:r>
          </a:p>
          <a:p>
            <a:pPr marL="0" indent="0">
              <a:buNone/>
            </a:pPr>
            <a:r>
              <a:rPr lang="en-US" dirty="0"/>
              <a:t>Small &amp; Medium sized Charites </a:t>
            </a:r>
          </a:p>
          <a:p>
            <a:pPr marL="0" indent="0">
              <a:buNone/>
            </a:pPr>
            <a:r>
              <a:rPr lang="en-US" dirty="0"/>
              <a:t>Disproportionate number CIC’s</a:t>
            </a:r>
          </a:p>
          <a:p>
            <a:pPr marL="0" indent="0">
              <a:buNone/>
            </a:pPr>
            <a:r>
              <a:rPr lang="en-US" sz="1800" dirty="0"/>
              <a:t>Constituted Groups</a:t>
            </a:r>
          </a:p>
          <a:p>
            <a:pPr marL="0" indent="0">
              <a:buNone/>
            </a:pPr>
            <a:r>
              <a:rPr lang="en-US" dirty="0"/>
              <a:t>Clubs &amp; Societies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Informal activity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16AB4084-5C09-D047-AB9C-BB58097252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416" y="6167719"/>
            <a:ext cx="2262187" cy="544232"/>
          </a:xfrm>
        </p:spPr>
        <p:txBody>
          <a:bodyPr/>
          <a:lstStyle/>
          <a:p>
            <a:r>
              <a:rPr lang="en-US" dirty="0"/>
              <a:t>Your company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4ADE-29EB-4797-9A6F-40ABDA20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651AC4-54B0-4E9A-A6FA-EC2C4B06612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2127" r="2212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ECC55B0-9D6B-4AA7-B8C8-1D04F46902F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l="29498" r="29498"/>
          <a:stretch>
            <a:fillRect/>
          </a:stretch>
        </p:blipFill>
        <p:spPr>
          <a:xfrm>
            <a:off x="9542186" y="1046163"/>
            <a:ext cx="2372970" cy="3849136"/>
          </a:xfrm>
          <a:prstGeom prst="rect">
            <a:avLst/>
          </a:pr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8FDD4E0-5225-46F7-AC3A-36CACB9E19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13397" b="1339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F8B1168C-21C6-437A-A5EC-244D2D8D5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77" y="5119389"/>
            <a:ext cx="3700716" cy="17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8FFD124-0B7D-40A4-A4C2-25CA5FC5D5B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3388" b="13388"/>
          <a:stretch>
            <a:fillRect/>
          </a:stretch>
        </p:blipFill>
        <p:spPr>
          <a:xfrm>
            <a:off x="4825503" y="3642170"/>
            <a:ext cx="3115427" cy="15185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C3F2-B4B0-476E-B1B8-BF10CC2F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16" y="2506662"/>
            <a:ext cx="5193322" cy="345452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Sport England &amp; City of Culture</a:t>
            </a:r>
          </a:p>
          <a:p>
            <a:pPr marL="0" indent="0">
              <a:buNone/>
            </a:pPr>
            <a:r>
              <a:rPr lang="en-US" sz="1800" dirty="0"/>
              <a:t>Increased grass roots activism </a:t>
            </a:r>
          </a:p>
          <a:p>
            <a:pPr marL="0" indent="0">
              <a:buNone/>
            </a:pPr>
            <a:r>
              <a:rPr lang="en-US" dirty="0"/>
              <a:t>Assets, Assets, Assets!!</a:t>
            </a:r>
            <a:endParaRPr lang="en-US" sz="1800" dirty="0"/>
          </a:p>
          <a:p>
            <a:pPr marL="0" indent="0">
              <a:buNone/>
            </a:pPr>
            <a:r>
              <a:rPr lang="en-US" dirty="0"/>
              <a:t>Collaboration</a:t>
            </a:r>
          </a:p>
          <a:p>
            <a:pPr marL="0" indent="0">
              <a:buNone/>
            </a:pPr>
            <a:r>
              <a:rPr lang="en-US" dirty="0"/>
              <a:t>Rehabilitation for Grants </a:t>
            </a:r>
          </a:p>
          <a:p>
            <a:pPr marL="0" indent="0">
              <a:buNone/>
            </a:pPr>
            <a:r>
              <a:rPr lang="en-US" dirty="0"/>
              <a:t>Contracting and Social Finance where appropriate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16AB4084-5C09-D047-AB9C-BB58097252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416" y="6167719"/>
            <a:ext cx="2262187" cy="544232"/>
          </a:xfrm>
        </p:spPr>
        <p:txBody>
          <a:bodyPr/>
          <a:lstStyle/>
          <a:p>
            <a:r>
              <a:rPr lang="en-US" dirty="0"/>
              <a:t>Your company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4ADE-29EB-4797-9A6F-40ABDA20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F8B1168C-21C6-437A-A5EC-244D2D8D5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77" y="5119389"/>
            <a:ext cx="3700716" cy="1738611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D620F38-66B1-47FF-B047-72BC037F2B8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32679" r="32679"/>
          <a:stretch>
            <a:fillRect/>
          </a:stretch>
        </p:blipFill>
        <p:spPr>
          <a:xfrm>
            <a:off x="8326602" y="403592"/>
            <a:ext cx="2225296" cy="3609597"/>
          </a:xfrm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D4D80183-4671-4DCB-9AAC-10F1FF413F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l="22109" r="22109"/>
          <a:stretch>
            <a:fillRect/>
          </a:stretch>
        </p:blipFill>
        <p:spPr>
          <a:xfrm>
            <a:off x="5106529" y="403592"/>
            <a:ext cx="2553376" cy="3045780"/>
          </a:xfrm>
          <a:prstGeom prst="rect">
            <a:avLst/>
          </a:prstGeom>
        </p:spPr>
      </p:pic>
      <p:pic>
        <p:nvPicPr>
          <p:cNvPr id="7" name="Picture 6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94D9902D-9B34-47DB-A1CB-90D25AEBC6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8531" y="4233923"/>
            <a:ext cx="2841437" cy="189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2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F8B1168C-21C6-437A-A5EC-244D2D8D5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8534"/>
            <a:ext cx="3026004" cy="17294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Glass half Full?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C3F2-B4B0-476E-B1B8-BF10CC2F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16" y="2506663"/>
            <a:ext cx="5193322" cy="27252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Political Disruption</a:t>
            </a:r>
          </a:p>
          <a:p>
            <a:pPr marL="0" indent="0">
              <a:buNone/>
            </a:pPr>
            <a:r>
              <a:rPr lang="en-US" dirty="0"/>
              <a:t>Tees Valley Combined Authority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Increasing Local Authority support </a:t>
            </a:r>
          </a:p>
          <a:p>
            <a:pPr marL="0" indent="0">
              <a:buNone/>
            </a:pPr>
            <a:r>
              <a:rPr lang="en-US" dirty="0"/>
              <a:t>Youth and the spirit of ‘68</a:t>
            </a:r>
            <a:endParaRPr lang="en-US" sz="1800" dirty="0"/>
          </a:p>
          <a:p>
            <a:pPr marL="0" indent="0">
              <a:buNone/>
            </a:pPr>
            <a:r>
              <a:rPr lang="en-US" dirty="0"/>
              <a:t>What is the alternative?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4ADE-29EB-4797-9A6F-40ABDA20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DA68403-3AA7-4DEC-8D4F-15483827EC7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6402" r="2640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F451E59-3663-4667-AA71-622B923922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/>
          <a:stretch/>
        </p:blipFill>
        <p:spPr>
          <a:xfrm>
            <a:off x="9350161" y="598779"/>
            <a:ext cx="2649814" cy="4063963"/>
          </a:xfrm>
          <a:prstGeom prst="rect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4B56FCFB-10E5-4589-8FCD-08343307208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t="6493" b="64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16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404040"/>
      </a:accent2>
      <a:accent3>
        <a:srgbClr val="7F7F7F"/>
      </a:accent3>
      <a:accent4>
        <a:srgbClr val="C7A2E3"/>
      </a:accent4>
      <a:accent5>
        <a:srgbClr val="48A1FA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0CE401-796E-4493-905E-4DDA5AF62AB4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Widescreen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The future of Civil Society </vt:lpstr>
      <vt:lpstr>Redcar &amp; Cleveland</vt:lpstr>
      <vt:lpstr>Current Position</vt:lpstr>
      <vt:lpstr>The Future</vt:lpstr>
      <vt:lpstr>Glass half Full?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2019-07-04T07:57:14Z</dcterms:created>
  <dcterms:modified xsi:type="dcterms:W3CDTF">2019-07-04T14:30:46Z</dcterms:modified>
</cp:coreProperties>
</file>