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11"/>
  </p:handoutMasterIdLst>
  <p:sldIdLst>
    <p:sldId id="257" r:id="rId2"/>
    <p:sldId id="258" r:id="rId3"/>
    <p:sldId id="259" r:id="rId4"/>
    <p:sldId id="264" r:id="rId5"/>
    <p:sldId id="260" r:id="rId6"/>
    <p:sldId id="262" r:id="rId7"/>
    <p:sldId id="263" r:id="rId8"/>
    <p:sldId id="261" r:id="rId9"/>
    <p:sldId id="265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Proxima Nova" panose="020B0604020202020204" charset="0"/>
      <p:regular r:id="rId16"/>
    </p:embeddedFont>
    <p:embeddedFont>
      <p:font typeface="Proxima Nova ExCn Semibold" panose="020B0604020202020204" charset="0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95E"/>
    <a:srgbClr val="41B9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6" autoAdjust="0"/>
    <p:restoredTop sz="94434" autoAdjust="0"/>
  </p:normalViewPr>
  <p:slideViewPr>
    <p:cSldViewPr snapToGrid="0">
      <p:cViewPr varScale="1">
        <p:scale>
          <a:sx n="104" d="100"/>
          <a:sy n="104" d="100"/>
        </p:scale>
        <p:origin x="55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EF2A9-628B-4CD8-BE43-A121114D402D}" type="datetimeFigureOut">
              <a:rPr lang="en-GB" smtClean="0"/>
              <a:t>08/07/2019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CA66E-F53C-4C6F-BEC8-74EFF03469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829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7" b="34362"/>
          <a:stretch/>
        </p:blipFill>
        <p:spPr>
          <a:xfrm>
            <a:off x="2" y="1"/>
            <a:ext cx="12192000" cy="3744686"/>
          </a:xfrm>
          <a:prstGeom prst="rect">
            <a:avLst/>
          </a:prstGeom>
        </p:spPr>
      </p:pic>
      <p:sp>
        <p:nvSpPr>
          <p:cNvPr id="10" name="Shape 111"/>
          <p:cNvSpPr/>
          <p:nvPr userDrawn="1"/>
        </p:nvSpPr>
        <p:spPr>
          <a:xfrm>
            <a:off x="0" y="1"/>
            <a:ext cx="12192000" cy="3744686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2" name="FSB logo (CMYK) + Strap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6823" y="5636580"/>
            <a:ext cx="1778354" cy="1053038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4" y="11053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GOES HERE IN CAPITALS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2107676" y="3935640"/>
            <a:ext cx="7976651" cy="636361"/>
          </a:xfrm>
        </p:spPr>
        <p:txBody>
          <a:bodyPr>
            <a:normAutofit/>
          </a:bodyPr>
          <a:lstStyle>
            <a:lvl1pPr marL="0" indent="0" algn="ctr">
              <a:buNone/>
              <a:defRPr sz="4000" baseline="0">
                <a:latin typeface="+mj-lt"/>
              </a:defRPr>
            </a:lvl1pPr>
            <a:lvl2pPr marL="457211" indent="0">
              <a:buNone/>
              <a:defRPr/>
            </a:lvl2pPr>
            <a:lvl3pPr marL="914422" indent="0">
              <a:buNone/>
              <a:defRPr/>
            </a:lvl3pPr>
            <a:lvl4pPr marL="1371635" indent="0">
              <a:buNone/>
              <a:defRPr/>
            </a:lvl4pPr>
            <a:lvl5pPr marL="1828846" indent="0">
              <a:buNone/>
              <a:defRPr/>
            </a:lvl5pPr>
          </a:lstStyle>
          <a:p>
            <a:pPr lvl="0"/>
            <a:r>
              <a:rPr lang="en-US" dirty="0"/>
              <a:t>SUBTITLE OF PRESENTATION HERE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2107676" y="4572000"/>
            <a:ext cx="7976651" cy="636360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latin typeface="+mn-lt"/>
              </a:defRPr>
            </a:lvl1pPr>
            <a:lvl2pPr marL="457211" indent="0">
              <a:buNone/>
              <a:defRPr/>
            </a:lvl2pPr>
            <a:lvl3pPr marL="914422" indent="0">
              <a:buNone/>
              <a:defRPr/>
            </a:lvl3pPr>
            <a:lvl4pPr marL="1371635" indent="0">
              <a:buNone/>
              <a:defRPr/>
            </a:lvl4pPr>
            <a:lvl5pPr marL="1828846" indent="0">
              <a:buNone/>
              <a:defRPr/>
            </a:lvl5pPr>
          </a:lstStyle>
          <a:p>
            <a:pPr lvl="0"/>
            <a:r>
              <a:rPr lang="en-US" dirty="0"/>
              <a:t>A presentation by xxx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05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wo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TEXT IN CAPITALS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11" indent="0">
              <a:buNone/>
              <a:defRPr sz="2000"/>
            </a:lvl2pPr>
            <a:lvl3pPr marL="914422" indent="0">
              <a:buNone/>
              <a:defRPr sz="1801"/>
            </a:lvl3pPr>
            <a:lvl4pPr marL="1371635" indent="0">
              <a:buNone/>
              <a:defRPr sz="1600"/>
            </a:lvl4pPr>
            <a:lvl5pPr marL="1828846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pic>
        <p:nvPicPr>
          <p:cNvPr id="8" name="FSB logo (CMYK) + Stra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056" y="6084945"/>
            <a:ext cx="1109721" cy="65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FSB logo Icon (CMYK).ai"/>
          <p:cNvPicPr>
            <a:picLocks noChangeAspect="1"/>
          </p:cNvPicPr>
          <p:nvPr userDrawn="1"/>
        </p:nvPicPr>
        <p:blipFill>
          <a:blip r:embed="rId3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909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TEXT IN CAPITALS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pic>
        <p:nvPicPr>
          <p:cNvPr id="8" name="FSB logo (CMYK) + Stra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056" y="6084945"/>
            <a:ext cx="1109721" cy="65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FSB logo Icon (CMYK).ai"/>
          <p:cNvPicPr>
            <a:picLocks noChangeAspect="1"/>
          </p:cNvPicPr>
          <p:nvPr userDrawn="1"/>
        </p:nvPicPr>
        <p:blipFill>
          <a:blip r:embed="rId3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6705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7954964" y="4722371"/>
            <a:ext cx="3398837" cy="127858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7954964" y="3362000"/>
            <a:ext cx="3398837" cy="127858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54964" y="2000529"/>
            <a:ext cx="3398837" cy="1278588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314" y="1825625"/>
            <a:ext cx="7524697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pic>
        <p:nvPicPr>
          <p:cNvPr id="8" name="FSB logo (CMYK) + Stra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056" y="6084945"/>
            <a:ext cx="1109721" cy="65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FSB logo Icon (CMYK).ai"/>
          <p:cNvPicPr>
            <a:picLocks noChangeAspect="1"/>
          </p:cNvPicPr>
          <p:nvPr userDrawn="1"/>
        </p:nvPicPr>
        <p:blipFill>
          <a:blip r:embed="rId3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TEXT IN CAPITALS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250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3659"/>
          <a:stretch/>
        </p:blipFill>
        <p:spPr>
          <a:xfrm>
            <a:off x="0" y="-29028"/>
            <a:ext cx="12192000" cy="6966859"/>
          </a:xfrm>
          <a:prstGeom prst="rect">
            <a:avLst/>
          </a:prstGeom>
        </p:spPr>
      </p:pic>
      <p:sp>
        <p:nvSpPr>
          <p:cNvPr id="4" name="Shape 111"/>
          <p:cNvSpPr/>
          <p:nvPr userDrawn="1"/>
        </p:nvSpPr>
        <p:spPr>
          <a:xfrm>
            <a:off x="0" y="-29029"/>
            <a:ext cx="12192000" cy="6966859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56" y="6068530"/>
            <a:ext cx="1109721" cy="689938"/>
          </a:xfrm>
          <a:prstGeom prst="rect">
            <a:avLst/>
          </a:prstGeom>
        </p:spPr>
      </p:pic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4" y="27916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TITLE GOES HERE IN CAPITALS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49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" r="34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56" y="6068530"/>
            <a:ext cx="1109721" cy="689938"/>
          </a:xfrm>
          <a:prstGeom prst="rect">
            <a:avLst/>
          </a:prstGeom>
        </p:spPr>
      </p:pic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4" y="27916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TITLE GOES HERE IN CAPITALS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944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57"/>
          <a:stretch/>
        </p:blipFill>
        <p:spPr>
          <a:xfrm>
            <a:off x="0" y="2"/>
            <a:ext cx="12192000" cy="6850743"/>
          </a:xfrm>
          <a:prstGeom prst="rect">
            <a:avLst/>
          </a:prstGeom>
        </p:spPr>
      </p:pic>
      <p:sp>
        <p:nvSpPr>
          <p:cNvPr id="4" name="Shape 111"/>
          <p:cNvSpPr/>
          <p:nvPr userDrawn="1"/>
        </p:nvSpPr>
        <p:spPr>
          <a:xfrm>
            <a:off x="0" y="25398"/>
            <a:ext cx="12192000" cy="6858000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56" y="6068530"/>
            <a:ext cx="1109721" cy="689938"/>
          </a:xfrm>
          <a:prstGeom prst="rect">
            <a:avLst/>
          </a:prstGeom>
        </p:spPr>
      </p:pic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4" y="27916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TITLE GOES HERE IN CAPITALS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24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8" b="5404"/>
          <a:stretch/>
        </p:blipFill>
        <p:spPr>
          <a:xfrm>
            <a:off x="0" y="2"/>
            <a:ext cx="12192000" cy="6901543"/>
          </a:xfrm>
          <a:prstGeom prst="rect">
            <a:avLst/>
          </a:prstGeom>
        </p:spPr>
      </p:pic>
      <p:sp>
        <p:nvSpPr>
          <p:cNvPr id="4" name="Shape 111"/>
          <p:cNvSpPr/>
          <p:nvPr userDrawn="1"/>
        </p:nvSpPr>
        <p:spPr>
          <a:xfrm>
            <a:off x="0" y="1"/>
            <a:ext cx="12192000" cy="6901543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56" y="6068530"/>
            <a:ext cx="1109721" cy="689938"/>
          </a:xfrm>
          <a:prstGeom prst="rect">
            <a:avLst/>
          </a:prstGeom>
        </p:spPr>
      </p:pic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4" y="27916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TITLE GOES HERE IN CAPITALS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032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7"/>
          <a:stretch/>
        </p:blipFill>
        <p:spPr>
          <a:xfrm>
            <a:off x="0" y="-22034"/>
            <a:ext cx="12192000" cy="6880034"/>
          </a:xfrm>
          <a:prstGeom prst="rect">
            <a:avLst/>
          </a:prstGeom>
        </p:spPr>
      </p:pic>
      <p:sp>
        <p:nvSpPr>
          <p:cNvPr id="4" name="Shape 111"/>
          <p:cNvSpPr/>
          <p:nvPr userDrawn="1"/>
        </p:nvSpPr>
        <p:spPr>
          <a:xfrm>
            <a:off x="0" y="-19542"/>
            <a:ext cx="12192000" cy="6901543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56" y="6068530"/>
            <a:ext cx="1109721" cy="689938"/>
          </a:xfrm>
          <a:prstGeom prst="rect">
            <a:avLst/>
          </a:prstGeom>
        </p:spPr>
      </p:pic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4" y="27916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TITLE GOES HERE IN CAPITALS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93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ble 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TEXT IN CAPITALS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315" y="1825625"/>
            <a:ext cx="542471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9086" y="1825625"/>
            <a:ext cx="542471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pic>
        <p:nvPicPr>
          <p:cNvPr id="9" name="FSB logo (CMYK) + Stra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056" y="6084945"/>
            <a:ext cx="1109721" cy="65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FSB logo Icon (CMYK).ai"/>
          <p:cNvPicPr>
            <a:picLocks noChangeAspect="1"/>
          </p:cNvPicPr>
          <p:nvPr userDrawn="1"/>
        </p:nvPicPr>
        <p:blipFill>
          <a:blip r:embed="rId3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3772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o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pic>
        <p:nvPicPr>
          <p:cNvPr id="6" name="FSB logo (CMYK) + Stra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056" y="6084945"/>
            <a:ext cx="1109721" cy="65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FSB logo Icon (CMYK).ai"/>
          <p:cNvPicPr>
            <a:picLocks noChangeAspect="1"/>
          </p:cNvPicPr>
          <p:nvPr userDrawn="1"/>
        </p:nvPicPr>
        <p:blipFill>
          <a:blip r:embed="rId3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5754" y="286440"/>
            <a:ext cx="10345527" cy="5798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456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SB logo Icon (CMYK).ai"/>
          <p:cNvPicPr>
            <a:picLocks noChangeAspect="1"/>
          </p:cNvPicPr>
          <p:nvPr userDrawn="1"/>
        </p:nvPicPr>
        <p:blipFill>
          <a:blip r:embed="rId2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85749" y="286439"/>
            <a:ext cx="10554848" cy="630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894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GET IN TOUCH</a:t>
            </a:r>
            <a:endParaRPr lang="en-GB" dirty="0"/>
          </a:p>
        </p:txBody>
      </p:sp>
      <p:sp>
        <p:nvSpPr>
          <p:cNvPr id="7" name="Shape 150"/>
          <p:cNvSpPr/>
          <p:nvPr userDrawn="1"/>
        </p:nvSpPr>
        <p:spPr>
          <a:xfrm flipV="1">
            <a:off x="0" y="6515100"/>
            <a:ext cx="10764000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7" tIns="45717" rIns="45717" bIns="45717"/>
          <a:lstStyle/>
          <a:p>
            <a:endParaRPr sz="1801"/>
          </a:p>
        </p:txBody>
      </p:sp>
      <p:pic>
        <p:nvPicPr>
          <p:cNvPr id="8" name="FSB logo (CMYK) + Stra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056" y="6084945"/>
            <a:ext cx="1109721" cy="65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FSB logo Icon (CMYK).ai"/>
          <p:cNvPicPr>
            <a:picLocks noChangeAspect="1"/>
          </p:cNvPicPr>
          <p:nvPr userDrawn="1"/>
        </p:nvPicPr>
        <p:blipFill>
          <a:blip r:embed="rId3">
            <a:alphaModFix amt="13423"/>
          </a:blip>
          <a:stretch>
            <a:fillRect/>
          </a:stretch>
        </p:blipFill>
        <p:spPr>
          <a:xfrm>
            <a:off x="11117943" y="141911"/>
            <a:ext cx="958834" cy="9587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309" y="2054255"/>
            <a:ext cx="4352924" cy="3667125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9318" y="1854397"/>
            <a:ext cx="6698430" cy="4351338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  <a:lvl2pPr marL="457211" indent="0">
              <a:buNone/>
              <a:defRPr sz="2000"/>
            </a:lvl2pPr>
            <a:lvl3pPr marL="914422" indent="0">
              <a:buNone/>
              <a:defRPr sz="1801"/>
            </a:lvl3pPr>
            <a:lvl4pPr marL="1371635" indent="0">
              <a:buNone/>
              <a:defRPr sz="1600"/>
            </a:lvl4pPr>
            <a:lvl5pPr marL="1828846" indent="0">
              <a:buNone/>
              <a:defRPr sz="1600"/>
            </a:lvl5pPr>
          </a:lstStyle>
          <a:p>
            <a:pPr lvl="0"/>
            <a:r>
              <a:rPr lang="en-US" dirty="0"/>
              <a:t>Contact details of how to get in touch here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030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9314" y="365125"/>
            <a:ext cx="110344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314" y="1825625"/>
            <a:ext cx="110344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3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0" r:id="rId3"/>
    <p:sldLayoutId id="2147483665" r:id="rId4"/>
    <p:sldLayoutId id="2147483661" r:id="rId5"/>
    <p:sldLayoutId id="2147483662" r:id="rId6"/>
    <p:sldLayoutId id="2147483663" r:id="rId7"/>
    <p:sldLayoutId id="2147483664" r:id="rId8"/>
    <p:sldLayoutId id="2147483668" r:id="rId9"/>
    <p:sldLayoutId id="2147483652" r:id="rId10"/>
    <p:sldLayoutId id="2147483655" r:id="rId11"/>
    <p:sldLayoutId id="2147483660" r:id="rId12"/>
    <p:sldLayoutId id="2147483666" r:id="rId13"/>
  </p:sldLayoutIdLst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5401" kern="1200">
          <a:solidFill>
            <a:srgbClr val="41B9BA"/>
          </a:solidFill>
          <a:latin typeface="Proxima Nova ExCn Semibold" panose="02000506030000020004" pitchFamily="2" charset="0"/>
          <a:ea typeface="+mj-ea"/>
          <a:cs typeface="+mj-cs"/>
        </a:defRPr>
      </a:lvl1pPr>
    </p:titleStyle>
    <p:bodyStyle>
      <a:lvl1pPr marL="228606" indent="-228606" algn="l" defTabSz="914422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400" kern="1200">
          <a:solidFill>
            <a:srgbClr val="3F495E"/>
          </a:solidFill>
          <a:latin typeface="Proxima Nova" panose="02000506030000020004" pitchFamily="2" charset="0"/>
          <a:ea typeface="+mn-ea"/>
          <a:cs typeface="+mn-cs"/>
        </a:defRPr>
      </a:lvl1pPr>
      <a:lvl2pPr marL="685817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F495E"/>
          </a:solidFill>
          <a:latin typeface="Proxima Nova" panose="02000506030000020004" pitchFamily="2" charset="0"/>
          <a:ea typeface="+mn-ea"/>
          <a:cs typeface="+mn-cs"/>
        </a:defRPr>
      </a:lvl2pPr>
      <a:lvl3pPr marL="1143028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rgbClr val="3F495E"/>
          </a:solidFill>
          <a:latin typeface="Proxima Nova" panose="02000506030000020004" pitchFamily="2" charset="0"/>
          <a:ea typeface="+mn-ea"/>
          <a:cs typeface="+mn-cs"/>
        </a:defRPr>
      </a:lvl3pPr>
      <a:lvl4pPr marL="1600240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3F495E"/>
          </a:solidFill>
          <a:latin typeface="Proxima Nova" panose="02000506030000020004" pitchFamily="2" charset="0"/>
          <a:ea typeface="+mn-ea"/>
          <a:cs typeface="+mn-cs"/>
        </a:defRPr>
      </a:lvl4pPr>
      <a:lvl5pPr marL="2057451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3F495E"/>
          </a:solidFill>
          <a:latin typeface="Proxima Nova" panose="02000506030000020004" pitchFamily="2" charset="0"/>
          <a:ea typeface="+mn-ea"/>
          <a:cs typeface="+mn-cs"/>
        </a:defRPr>
      </a:lvl5pPr>
      <a:lvl6pPr marL="2514664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21" y="3845504"/>
            <a:ext cx="10515600" cy="1325563"/>
          </a:xfrm>
        </p:spPr>
        <p:txBody>
          <a:bodyPr/>
          <a:lstStyle/>
          <a:p>
            <a:r>
              <a:rPr lang="en-GB" dirty="0"/>
              <a:t>Contribution of small business to social wellbeing and civil society</a:t>
            </a:r>
          </a:p>
        </p:txBody>
      </p:sp>
    </p:spTree>
    <p:extLst>
      <p:ext uri="{BB962C8B-B14F-4D97-AF65-F5344CB8AC3E}">
        <p14:creationId xmlns:p14="http://schemas.microsoft.com/office/powerpoint/2010/main" val="124200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are 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 experts in business, we offer our members a wide range of vital business services including advice, financial expertise, support and a powerful voice in government. Our mission is to help smaller businesses achieve their ambitions.</a:t>
            </a:r>
          </a:p>
          <a:p>
            <a:r>
              <a:rPr lang="en-GB" dirty="0"/>
              <a:t>Established 45 years ago to help our members succeed in business, we are a non-profit making and non-party political organisation that’s led by our members, for our members.</a:t>
            </a:r>
          </a:p>
          <a:p>
            <a:r>
              <a:rPr lang="en-GB" dirty="0"/>
              <a:t>4000 members across the North East of England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977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SMALL BUSINESS, BIG HEART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4994" y="1388014"/>
            <a:ext cx="3861677" cy="496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14" y="1508349"/>
            <a:ext cx="3514052" cy="49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0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our research show?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Small business impact is not just purely economic but the wider contribution is difficult to quantify</a:t>
            </a:r>
          </a:p>
          <a:p>
            <a:r>
              <a:rPr lang="en-GB" dirty="0"/>
              <a:t>Small businesses are not ‘little big firms’ and therefore their approach to social responsibility is distinct from the more familiar large firm Corporate Social Responsibility (CSR) approach</a:t>
            </a:r>
          </a:p>
          <a:p>
            <a:r>
              <a:rPr lang="en-GB" dirty="0"/>
              <a:t>Small businesses seek to engage, act and transform, not specifically to promote their efforts</a:t>
            </a:r>
          </a:p>
          <a:p>
            <a:r>
              <a:rPr lang="en-GB" dirty="0"/>
              <a:t>A business owner’s decision to engage with their community is often made on the basis of personal convictions</a:t>
            </a:r>
          </a:p>
        </p:txBody>
      </p:sp>
    </p:spTree>
    <p:extLst>
      <p:ext uri="{BB962C8B-B14F-4D97-AF65-F5344CB8AC3E}">
        <p14:creationId xmlns:p14="http://schemas.microsoft.com/office/powerpoint/2010/main" val="376443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80 per cent of FSB members have volunteered and/or contributed to a local community organisation or charitable cause in the last three years. Of those that have, the most common ways to contribute are by donating their time (38%) and providing skills, resources and mentoring (32%). </a:t>
            </a:r>
          </a:p>
          <a:p>
            <a:r>
              <a:rPr lang="en-GB" dirty="0"/>
              <a:t>27 per cent of FSB small businesses hold a position within their local community. </a:t>
            </a:r>
          </a:p>
          <a:p>
            <a:r>
              <a:rPr lang="en-GB" dirty="0"/>
              <a:t>42 per cent of small businesses engage with schools, colleges and youth organisations. </a:t>
            </a:r>
          </a:p>
          <a:p>
            <a:r>
              <a:rPr lang="en-GB" dirty="0"/>
              <a:t>41 per cent of small business employers offer work experience either as part of the recruitment process or through their community outreach. </a:t>
            </a:r>
          </a:p>
        </p:txBody>
      </p:sp>
    </p:spTree>
    <p:extLst>
      <p:ext uri="{BB962C8B-B14F-4D97-AF65-F5344CB8AC3E}">
        <p14:creationId xmlns:p14="http://schemas.microsoft.com/office/powerpoint/2010/main" val="175208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Employing labour market disadvantaged groups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95 per cent of FSB small business employers have employed at least one worker from a labour market disadvantaged group in the last three years, some of which include those: </a:t>
            </a:r>
          </a:p>
          <a:p>
            <a:r>
              <a:rPr lang="en-GB" dirty="0"/>
              <a:t>Aged 16-24 (58%) </a:t>
            </a:r>
          </a:p>
          <a:p>
            <a:r>
              <a:rPr lang="en-GB" dirty="0"/>
              <a:t>Aged 50 or above (78%) </a:t>
            </a:r>
          </a:p>
          <a:p>
            <a:r>
              <a:rPr lang="en-GB" dirty="0"/>
              <a:t>With a known disability or mental health condition (30%) </a:t>
            </a:r>
          </a:p>
          <a:p>
            <a:r>
              <a:rPr lang="en-GB" dirty="0"/>
              <a:t>With low levels of educational attainment (34%) </a:t>
            </a:r>
          </a:p>
          <a:p>
            <a:r>
              <a:rPr lang="en-GB" dirty="0"/>
              <a:t>With English as a second language (24%) </a:t>
            </a:r>
          </a:p>
          <a:p>
            <a:r>
              <a:rPr lang="en-GB" dirty="0"/>
              <a:t>Labour market returners (23%) </a:t>
            </a:r>
          </a:p>
        </p:txBody>
      </p:sp>
    </p:spTree>
    <p:extLst>
      <p:ext uri="{BB962C8B-B14F-4D97-AF65-F5344CB8AC3E}">
        <p14:creationId xmlns:p14="http://schemas.microsoft.com/office/powerpoint/2010/main" val="112636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Good Work and flexible working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89 per cent of FSB small business employers offer all or some of their staff flexible working arrangements, including: </a:t>
            </a:r>
          </a:p>
          <a:p>
            <a:pPr marL="0" indent="0">
              <a:buNone/>
            </a:pPr>
            <a:r>
              <a:rPr lang="en-GB" dirty="0"/>
              <a:t>– Flexi-time or staggered working (63%) </a:t>
            </a:r>
          </a:p>
          <a:p>
            <a:pPr marL="0" indent="0">
              <a:buNone/>
            </a:pPr>
            <a:r>
              <a:rPr lang="en-GB" dirty="0"/>
              <a:t>– Reduced working hours (61%) </a:t>
            </a:r>
          </a:p>
          <a:p>
            <a:r>
              <a:rPr lang="en-GB" dirty="0"/>
              <a:t> Of those that have flexible working, 71 per cent recognise the benefits this has had, including: </a:t>
            </a:r>
          </a:p>
          <a:p>
            <a:pPr marL="0" indent="0">
              <a:buNone/>
            </a:pPr>
            <a:r>
              <a:rPr lang="en-GB" dirty="0"/>
              <a:t>– Reduction of staff absences (44%) </a:t>
            </a:r>
          </a:p>
          <a:p>
            <a:pPr marL="0" indent="0">
              <a:buNone/>
            </a:pPr>
            <a:r>
              <a:rPr lang="en-GB" dirty="0"/>
              <a:t>– Creation of new business processes (44%) </a:t>
            </a:r>
          </a:p>
          <a:p>
            <a:pPr marL="0" indent="0">
              <a:buNone/>
            </a:pPr>
            <a:r>
              <a:rPr lang="en-GB" dirty="0"/>
              <a:t>– Additional business cost savings (39%) </a:t>
            </a:r>
          </a:p>
          <a:p>
            <a:r>
              <a:rPr lang="en-GB" dirty="0"/>
              <a:t>Of those that offer flexible working, 36 per cent say that providing staff with greater autonomy led to the creation and/or development of a new product. </a:t>
            </a:r>
          </a:p>
        </p:txBody>
      </p:sp>
    </p:spTree>
    <p:extLst>
      <p:ext uri="{BB962C8B-B14F-4D97-AF65-F5344CB8AC3E}">
        <p14:creationId xmlns:p14="http://schemas.microsoft.com/office/powerpoint/2010/main" val="218734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want to see?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Government deepen its understanding of social impact of small businesses beyond economic</a:t>
            </a:r>
          </a:p>
          <a:p>
            <a:r>
              <a:rPr lang="en-GB" dirty="0"/>
              <a:t>Policy makers must ensure they fully consider the indirect opportunity costs associated with any additional administrative burdens </a:t>
            </a:r>
          </a:p>
          <a:p>
            <a:r>
              <a:rPr lang="en-GB" dirty="0"/>
              <a:t>Ensure there is a small business champion in delivering place based strategies to bring local voice</a:t>
            </a:r>
          </a:p>
          <a:p>
            <a:r>
              <a:rPr lang="en-GB" dirty="0"/>
              <a:t>Explore potential of Community Zones to support smaller businesses outside urban centres and business hubs</a:t>
            </a:r>
          </a:p>
          <a:p>
            <a:r>
              <a:rPr lang="en-GB" dirty="0"/>
              <a:t>Ensure that wider societal impact is recognised in commissioning and procurement</a:t>
            </a:r>
          </a:p>
          <a:p>
            <a:r>
              <a:rPr lang="en-GB" dirty="0"/>
              <a:t>Make it easier for small businesses to contribute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553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4" y="3460359"/>
            <a:ext cx="10515600" cy="1325563"/>
          </a:xfrm>
        </p:spPr>
        <p:txBody>
          <a:bodyPr/>
          <a:lstStyle/>
          <a:p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593091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sb1">
      <a:majorFont>
        <a:latin typeface="Proxima Nova ExCn Semibold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584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Proxima Nova ExCn Semibold</vt:lpstr>
      <vt:lpstr>Arial</vt:lpstr>
      <vt:lpstr>Proxima Nova</vt:lpstr>
      <vt:lpstr>Calibri</vt:lpstr>
      <vt:lpstr>Office Theme</vt:lpstr>
      <vt:lpstr>Contribution of small business to social wellbeing and civil society</vt:lpstr>
      <vt:lpstr>Who are we</vt:lpstr>
      <vt:lpstr>SMALL BUSINESS, BIG HEART</vt:lpstr>
      <vt:lpstr>What does our research show?</vt:lpstr>
      <vt:lpstr>Community Engagement</vt:lpstr>
      <vt:lpstr>Employing labour market disadvantaged groups </vt:lpstr>
      <vt:lpstr>Good Work and flexible working </vt:lpstr>
      <vt:lpstr>What do we want to see?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Potts</dc:creator>
  <cp:lastModifiedBy>CHAPMAN, ANTHONY D.</cp:lastModifiedBy>
  <cp:revision>44</cp:revision>
  <dcterms:created xsi:type="dcterms:W3CDTF">2017-01-16T15:00:30Z</dcterms:created>
  <dcterms:modified xsi:type="dcterms:W3CDTF">2019-07-08T18:40:48Z</dcterms:modified>
</cp:coreProperties>
</file>